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72"/>
  </p:notesMasterIdLst>
  <p:sldIdLst>
    <p:sldId id="256" r:id="rId2"/>
    <p:sldId id="280" r:id="rId3"/>
    <p:sldId id="308" r:id="rId4"/>
    <p:sldId id="309" r:id="rId5"/>
    <p:sldId id="276" r:id="rId6"/>
    <p:sldId id="277" r:id="rId7"/>
    <p:sldId id="278" r:id="rId8"/>
    <p:sldId id="279" r:id="rId9"/>
    <p:sldId id="266" r:id="rId10"/>
    <p:sldId id="267" r:id="rId11"/>
    <p:sldId id="274" r:id="rId12"/>
    <p:sldId id="275" r:id="rId13"/>
    <p:sldId id="281" r:id="rId14"/>
    <p:sldId id="310" r:id="rId15"/>
    <p:sldId id="282" r:id="rId16"/>
    <p:sldId id="285" r:id="rId17"/>
    <p:sldId id="287" r:id="rId18"/>
    <p:sldId id="288" r:id="rId19"/>
    <p:sldId id="289" r:id="rId20"/>
    <p:sldId id="290" r:id="rId21"/>
    <p:sldId id="306" r:id="rId22"/>
    <p:sldId id="345" r:id="rId23"/>
    <p:sldId id="291" r:id="rId24"/>
    <p:sldId id="312" r:id="rId25"/>
    <p:sldId id="313" r:id="rId26"/>
    <p:sldId id="314" r:id="rId27"/>
    <p:sldId id="315" r:id="rId28"/>
    <p:sldId id="316" r:id="rId29"/>
    <p:sldId id="317" r:id="rId30"/>
    <p:sldId id="346" r:id="rId31"/>
    <p:sldId id="347" r:id="rId32"/>
    <p:sldId id="348" r:id="rId33"/>
    <p:sldId id="349" r:id="rId34"/>
    <p:sldId id="351" r:id="rId35"/>
    <p:sldId id="353" r:id="rId36"/>
    <p:sldId id="355" r:id="rId37"/>
    <p:sldId id="295" r:id="rId38"/>
    <p:sldId id="296" r:id="rId39"/>
    <p:sldId id="257" r:id="rId40"/>
    <p:sldId id="260" r:id="rId41"/>
    <p:sldId id="305" r:id="rId42"/>
    <p:sldId id="307" r:id="rId43"/>
    <p:sldId id="298" r:id="rId44"/>
    <p:sldId id="258" r:id="rId45"/>
    <p:sldId id="302" r:id="rId46"/>
    <p:sldId id="293" r:id="rId47"/>
    <p:sldId id="322" r:id="rId48"/>
    <p:sldId id="324" r:id="rId49"/>
    <p:sldId id="323" r:id="rId50"/>
    <p:sldId id="327" r:id="rId51"/>
    <p:sldId id="326" r:id="rId52"/>
    <p:sldId id="337" r:id="rId53"/>
    <p:sldId id="328" r:id="rId54"/>
    <p:sldId id="330" r:id="rId55"/>
    <p:sldId id="329" r:id="rId56"/>
    <p:sldId id="331" r:id="rId57"/>
    <p:sldId id="332" r:id="rId58"/>
    <p:sldId id="333" r:id="rId59"/>
    <p:sldId id="334" r:id="rId60"/>
    <p:sldId id="335" r:id="rId61"/>
    <p:sldId id="336" r:id="rId62"/>
    <p:sldId id="320" r:id="rId63"/>
    <p:sldId id="338" r:id="rId64"/>
    <p:sldId id="321" r:id="rId65"/>
    <p:sldId id="340" r:id="rId66"/>
    <p:sldId id="341" r:id="rId67"/>
    <p:sldId id="342" r:id="rId68"/>
    <p:sldId id="339" r:id="rId69"/>
    <p:sldId id="344" r:id="rId70"/>
    <p:sldId id="343" r:id="rId71"/>
  </p:sldIdLst>
  <p:sldSz cx="9144000" cy="6858000" type="screen4x3"/>
  <p:notesSz cx="6858000" cy="9296400"/>
  <p:defaultTextStyle>
    <a:defPPr>
      <a:defRPr lang="en-US"/>
    </a:defPPr>
    <a:lvl1pPr algn="l" rtl="0" fontAlgn="base">
      <a:lnSpc>
        <a:spcPct val="90000"/>
      </a:lnSpc>
      <a:spcBef>
        <a:spcPct val="20000"/>
      </a:spcBef>
      <a:spcAft>
        <a:spcPct val="0"/>
      </a:spcAft>
      <a:buClr>
        <a:schemeClr val="accent1"/>
      </a:buClr>
      <a:buFont typeface="Wingdings" charset="0"/>
      <a:buChar char="•"/>
      <a:defRPr kern="1200">
        <a:solidFill>
          <a:schemeClr val="tx1"/>
        </a:solidFill>
        <a:latin typeface="Arial" charset="0"/>
        <a:ea typeface="ＭＳ Ｐゴシック" charset="0"/>
        <a:cs typeface="ＭＳ Ｐゴシック" charset="0"/>
      </a:defRPr>
    </a:lvl1pPr>
    <a:lvl2pPr marL="457200" algn="l" rtl="0" fontAlgn="base">
      <a:lnSpc>
        <a:spcPct val="90000"/>
      </a:lnSpc>
      <a:spcBef>
        <a:spcPct val="20000"/>
      </a:spcBef>
      <a:spcAft>
        <a:spcPct val="0"/>
      </a:spcAft>
      <a:buClr>
        <a:schemeClr val="accent1"/>
      </a:buClr>
      <a:buFont typeface="Wingdings" charset="0"/>
      <a:buChar char="•"/>
      <a:defRPr kern="1200">
        <a:solidFill>
          <a:schemeClr val="tx1"/>
        </a:solidFill>
        <a:latin typeface="Arial" charset="0"/>
        <a:ea typeface="ＭＳ Ｐゴシック" charset="0"/>
        <a:cs typeface="ＭＳ Ｐゴシック" charset="0"/>
      </a:defRPr>
    </a:lvl2pPr>
    <a:lvl3pPr marL="914400" algn="l" rtl="0" fontAlgn="base">
      <a:lnSpc>
        <a:spcPct val="90000"/>
      </a:lnSpc>
      <a:spcBef>
        <a:spcPct val="20000"/>
      </a:spcBef>
      <a:spcAft>
        <a:spcPct val="0"/>
      </a:spcAft>
      <a:buClr>
        <a:schemeClr val="accent1"/>
      </a:buClr>
      <a:buFont typeface="Wingdings" charset="0"/>
      <a:buChar char="•"/>
      <a:defRPr kern="1200">
        <a:solidFill>
          <a:schemeClr val="tx1"/>
        </a:solidFill>
        <a:latin typeface="Arial" charset="0"/>
        <a:ea typeface="ＭＳ Ｐゴシック" charset="0"/>
        <a:cs typeface="ＭＳ Ｐゴシック" charset="0"/>
      </a:defRPr>
    </a:lvl3pPr>
    <a:lvl4pPr marL="1371600" algn="l" rtl="0" fontAlgn="base">
      <a:lnSpc>
        <a:spcPct val="90000"/>
      </a:lnSpc>
      <a:spcBef>
        <a:spcPct val="20000"/>
      </a:spcBef>
      <a:spcAft>
        <a:spcPct val="0"/>
      </a:spcAft>
      <a:buClr>
        <a:schemeClr val="accent1"/>
      </a:buClr>
      <a:buFont typeface="Wingdings" charset="0"/>
      <a:buChar char="•"/>
      <a:defRPr kern="1200">
        <a:solidFill>
          <a:schemeClr val="tx1"/>
        </a:solidFill>
        <a:latin typeface="Arial" charset="0"/>
        <a:ea typeface="ＭＳ Ｐゴシック" charset="0"/>
        <a:cs typeface="ＭＳ Ｐゴシック" charset="0"/>
      </a:defRPr>
    </a:lvl4pPr>
    <a:lvl5pPr marL="1828800" algn="l" rtl="0" fontAlgn="base">
      <a:lnSpc>
        <a:spcPct val="90000"/>
      </a:lnSpc>
      <a:spcBef>
        <a:spcPct val="20000"/>
      </a:spcBef>
      <a:spcAft>
        <a:spcPct val="0"/>
      </a:spcAft>
      <a:buClr>
        <a:schemeClr val="accent1"/>
      </a:buClr>
      <a:buFont typeface="Wingdings" charset="0"/>
      <a:buChar char="•"/>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p:restoredTop sz="92989"/>
  </p:normalViewPr>
  <p:slideViewPr>
    <p:cSldViewPr snapToGrid="0" snapToObjects="1">
      <p:cViewPr varScale="1">
        <p:scale>
          <a:sx n="100" d="100"/>
          <a:sy n="100" d="100"/>
        </p:scale>
        <p:origin x="17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ECD0A11C-F150-C642-A555-A5A9C0230F55}" type="datetimeFigureOut">
              <a:rPr lang="en-US" smtClean="0"/>
              <a:t>1/26/21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C50D698-5106-4D45-8359-364366645D13}" type="slidenum">
              <a:rPr lang="en-US" smtClean="0"/>
              <a:t>‹#›</a:t>
            </a:fld>
            <a:endParaRPr lang="en-US"/>
          </a:p>
        </p:txBody>
      </p:sp>
    </p:spTree>
    <p:extLst>
      <p:ext uri="{BB962C8B-B14F-4D97-AF65-F5344CB8AC3E}">
        <p14:creationId xmlns:p14="http://schemas.microsoft.com/office/powerpoint/2010/main" val="3080504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0D698-5106-4D45-8359-364366645D13}" type="slidenum">
              <a:rPr lang="en-US" smtClean="0"/>
              <a:t>1</a:t>
            </a:fld>
            <a:endParaRPr lang="en-US"/>
          </a:p>
        </p:txBody>
      </p:sp>
    </p:spTree>
    <p:extLst>
      <p:ext uri="{BB962C8B-B14F-4D97-AF65-F5344CB8AC3E}">
        <p14:creationId xmlns:p14="http://schemas.microsoft.com/office/powerpoint/2010/main" val="261462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0D698-5106-4D45-8359-364366645D13}" type="slidenum">
              <a:rPr lang="en-US" smtClean="0"/>
              <a:t>22</a:t>
            </a:fld>
            <a:endParaRPr lang="en-US"/>
          </a:p>
        </p:txBody>
      </p:sp>
    </p:spTree>
    <p:extLst>
      <p:ext uri="{BB962C8B-B14F-4D97-AF65-F5344CB8AC3E}">
        <p14:creationId xmlns:p14="http://schemas.microsoft.com/office/powerpoint/2010/main" val="376817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0D698-5106-4D45-8359-364366645D13}" type="slidenum">
              <a:rPr lang="en-US" smtClean="0"/>
              <a:t>35</a:t>
            </a:fld>
            <a:endParaRPr lang="en-US"/>
          </a:p>
        </p:txBody>
      </p:sp>
    </p:spTree>
    <p:extLst>
      <p:ext uri="{BB962C8B-B14F-4D97-AF65-F5344CB8AC3E}">
        <p14:creationId xmlns:p14="http://schemas.microsoft.com/office/powerpoint/2010/main" val="41409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quote from </a:t>
            </a:r>
            <a:r>
              <a:rPr lang="en-US" dirty="0" err="1"/>
              <a:t>ar</a:t>
            </a:r>
            <a:endParaRPr lang="en-US" dirty="0"/>
          </a:p>
        </p:txBody>
      </p:sp>
      <p:sp>
        <p:nvSpPr>
          <p:cNvPr id="4" name="Slide Number Placeholder 3"/>
          <p:cNvSpPr>
            <a:spLocks noGrp="1"/>
          </p:cNvSpPr>
          <p:nvPr>
            <p:ph type="sldNum" sz="quarter" idx="10"/>
          </p:nvPr>
        </p:nvSpPr>
        <p:spPr/>
        <p:txBody>
          <a:bodyPr/>
          <a:lstStyle/>
          <a:p>
            <a:fld id="{7C50D698-5106-4D45-8359-364366645D13}" type="slidenum">
              <a:rPr lang="en-US" smtClean="0"/>
              <a:t>40</a:t>
            </a:fld>
            <a:endParaRPr lang="en-US"/>
          </a:p>
        </p:txBody>
      </p:sp>
    </p:spTree>
    <p:extLst>
      <p:ext uri="{BB962C8B-B14F-4D97-AF65-F5344CB8AC3E}">
        <p14:creationId xmlns:p14="http://schemas.microsoft.com/office/powerpoint/2010/main" val="262025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0D698-5106-4D45-8359-364366645D13}" type="slidenum">
              <a:rPr lang="en-US" smtClean="0"/>
              <a:t>59</a:t>
            </a:fld>
            <a:endParaRPr lang="en-US"/>
          </a:p>
        </p:txBody>
      </p:sp>
    </p:spTree>
    <p:extLst>
      <p:ext uri="{BB962C8B-B14F-4D97-AF65-F5344CB8AC3E}">
        <p14:creationId xmlns:p14="http://schemas.microsoft.com/office/powerpoint/2010/main" val="35210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0D698-5106-4D45-8359-364366645D13}" type="slidenum">
              <a:rPr lang="en-US" smtClean="0"/>
              <a:t>4</a:t>
            </a:fld>
            <a:endParaRPr lang="en-US"/>
          </a:p>
        </p:txBody>
      </p:sp>
    </p:spTree>
    <p:extLst>
      <p:ext uri="{BB962C8B-B14F-4D97-AF65-F5344CB8AC3E}">
        <p14:creationId xmlns:p14="http://schemas.microsoft.com/office/powerpoint/2010/main" val="8263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the countries that each of these interventions</a:t>
            </a:r>
            <a:r>
              <a:rPr lang="en-US" baseline="0" dirty="0"/>
              <a:t> were done in.</a:t>
            </a:r>
            <a:endParaRPr lang="en-US" dirty="0"/>
          </a:p>
        </p:txBody>
      </p:sp>
      <p:sp>
        <p:nvSpPr>
          <p:cNvPr id="4" name="Slide Number Placeholder 3"/>
          <p:cNvSpPr>
            <a:spLocks noGrp="1"/>
          </p:cNvSpPr>
          <p:nvPr>
            <p:ph type="sldNum" sz="quarter" idx="10"/>
          </p:nvPr>
        </p:nvSpPr>
        <p:spPr/>
        <p:txBody>
          <a:bodyPr/>
          <a:lstStyle/>
          <a:p>
            <a:fld id="{7C50D698-5106-4D45-8359-364366645D13}" type="slidenum">
              <a:rPr lang="en-US" smtClean="0"/>
              <a:t>7</a:t>
            </a:fld>
            <a:endParaRPr lang="en-US"/>
          </a:p>
        </p:txBody>
      </p:sp>
    </p:spTree>
    <p:extLst>
      <p:ext uri="{BB962C8B-B14F-4D97-AF65-F5344CB8AC3E}">
        <p14:creationId xmlns:p14="http://schemas.microsoft.com/office/powerpoint/2010/main" val="273006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Can test that the two groups are similar on observables using the baseline data</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388F30-48DD-3646-9917-D7DCDD692449}" type="slidenum">
              <a:rPr lang="en-US" sz="1200"/>
              <a:pPr eaLnBrk="1" hangingPunct="1"/>
              <a:t>16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D789A1-098E-3944-8CFF-9D897D2C89F6}" type="slidenum">
              <a:rPr lang="en-US" sz="1200"/>
              <a:pPr eaLnBrk="1" hangingPunct="1"/>
              <a:t>17</a:t>
            </a:fld>
            <a:endParaRPr lang="en-US" sz="1200"/>
          </a:p>
        </p:txBody>
      </p:sp>
      <p:sp>
        <p:nvSpPr>
          <p:cNvPr id="41986" name="Rectangle 2"/>
          <p:cNvSpPr>
            <a:spLocks noGrp="1" noRot="1" noChangeAspect="1" noChangeArrowheads="1" noTextEdit="1"/>
          </p:cNvSpPr>
          <p:nvPr>
            <p:ph type="sldImg"/>
          </p:nvPr>
        </p:nvSpPr>
        <p:spPr>
          <a:xfrm>
            <a:off x="1114425" y="693738"/>
            <a:ext cx="4630738" cy="3473450"/>
          </a:xfrm>
          <a:ln/>
        </p:spPr>
      </p:sp>
      <p:sp>
        <p:nvSpPr>
          <p:cNvPr id="41987" name="Rectangle 3"/>
          <p:cNvSpPr>
            <a:spLocks noGrp="1" noChangeArrowheads="1"/>
          </p:cNvSpPr>
          <p:nvPr>
            <p:ph type="body" idx="1"/>
          </p:nvPr>
        </p:nvSpPr>
        <p:spPr>
          <a:xfrm>
            <a:off x="914400" y="4399650"/>
            <a:ext cx="5029200" cy="416562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1FAA40-10B7-7F4D-910C-C796585C86B8}" type="slidenum">
              <a:rPr lang="en-US" sz="1200"/>
              <a:pPr eaLnBrk="1" hangingPunct="1"/>
              <a:t>18</a:t>
            </a:fld>
            <a:endParaRPr lang="en-US" sz="1200"/>
          </a:p>
        </p:txBody>
      </p:sp>
      <p:sp>
        <p:nvSpPr>
          <p:cNvPr id="44034" name="Rectangle 2"/>
          <p:cNvSpPr>
            <a:spLocks noGrp="1" noRot="1" noChangeAspect="1" noChangeArrowheads="1" noTextEdit="1"/>
          </p:cNvSpPr>
          <p:nvPr>
            <p:ph type="sldImg"/>
          </p:nvPr>
        </p:nvSpPr>
        <p:spPr>
          <a:xfrm>
            <a:off x="1114425" y="693738"/>
            <a:ext cx="4630738" cy="3473450"/>
          </a:xfrm>
          <a:ln/>
        </p:spPr>
      </p:sp>
      <p:sp>
        <p:nvSpPr>
          <p:cNvPr id="44035" name="Rectangle 3"/>
          <p:cNvSpPr>
            <a:spLocks noGrp="1" noChangeArrowheads="1"/>
          </p:cNvSpPr>
          <p:nvPr>
            <p:ph type="body" idx="1"/>
          </p:nvPr>
        </p:nvSpPr>
        <p:spPr>
          <a:xfrm>
            <a:off x="914400" y="4399650"/>
            <a:ext cx="5029200" cy="416562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830552-F489-9F4F-8E6B-C5A8B6DD3E96}" type="slidenum">
              <a:rPr lang="en-US" sz="1200"/>
              <a:pPr eaLnBrk="1" hangingPunct="1"/>
              <a:t>19</a:t>
            </a:fld>
            <a:endParaRPr lang="en-US" sz="1200"/>
          </a:p>
        </p:txBody>
      </p:sp>
      <p:sp>
        <p:nvSpPr>
          <p:cNvPr id="46082" name="Rectangle 2"/>
          <p:cNvSpPr>
            <a:spLocks noGrp="1" noRot="1" noChangeAspect="1" noChangeArrowheads="1" noTextEdit="1"/>
          </p:cNvSpPr>
          <p:nvPr>
            <p:ph type="sldImg"/>
          </p:nvPr>
        </p:nvSpPr>
        <p:spPr>
          <a:xfrm>
            <a:off x="1114425" y="693738"/>
            <a:ext cx="4630738" cy="3473450"/>
          </a:xfrm>
          <a:ln/>
        </p:spPr>
      </p:sp>
      <p:sp>
        <p:nvSpPr>
          <p:cNvPr id="46083" name="Rectangle 3"/>
          <p:cNvSpPr>
            <a:spLocks noGrp="1" noChangeArrowheads="1"/>
          </p:cNvSpPr>
          <p:nvPr>
            <p:ph type="body" idx="1"/>
          </p:nvPr>
        </p:nvSpPr>
        <p:spPr>
          <a:xfrm>
            <a:off x="914400" y="4399650"/>
            <a:ext cx="5029200" cy="416562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Here is the missing data problem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6D9D8-8116-F647-AEB2-308D6B61AB03}" type="slidenum">
              <a:rPr lang="en-US" sz="1200"/>
              <a:pPr eaLnBrk="1" hangingPunct="1"/>
              <a:t>20</a:t>
            </a:fld>
            <a:endParaRPr lang="en-US" sz="1200"/>
          </a:p>
        </p:txBody>
      </p:sp>
      <p:sp>
        <p:nvSpPr>
          <p:cNvPr id="48130" name="Rectangle 2"/>
          <p:cNvSpPr>
            <a:spLocks noGrp="1" noRot="1" noChangeAspect="1" noChangeArrowheads="1" noTextEdit="1"/>
          </p:cNvSpPr>
          <p:nvPr>
            <p:ph type="sldImg"/>
          </p:nvPr>
        </p:nvSpPr>
        <p:spPr>
          <a:xfrm>
            <a:off x="1114425" y="693738"/>
            <a:ext cx="4630738" cy="3473450"/>
          </a:xfrm>
          <a:ln/>
        </p:spPr>
      </p:sp>
      <p:sp>
        <p:nvSpPr>
          <p:cNvPr id="48131" name="Rectangle 3"/>
          <p:cNvSpPr>
            <a:spLocks noGrp="1" noChangeArrowheads="1"/>
          </p:cNvSpPr>
          <p:nvPr>
            <p:ph type="body" idx="1"/>
          </p:nvPr>
        </p:nvSpPr>
        <p:spPr>
          <a:xfrm>
            <a:off x="914400" y="4399650"/>
            <a:ext cx="5029200" cy="416562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50D698-5106-4D45-8359-364366645D13}" type="slidenum">
              <a:rPr lang="en-US" smtClean="0"/>
              <a:t>21</a:t>
            </a:fld>
            <a:endParaRPr lang="en-US"/>
          </a:p>
        </p:txBody>
      </p:sp>
    </p:spTree>
    <p:extLst>
      <p:ext uri="{BB962C8B-B14F-4D97-AF65-F5344CB8AC3E}">
        <p14:creationId xmlns:p14="http://schemas.microsoft.com/office/powerpoint/2010/main" val="279743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buFont typeface="Wingdings" charset="2"/>
              <a:buChar char="•"/>
              <a:defRPr/>
            </a:pPr>
            <a:endParaRPr lang="en-US">
              <a:ea typeface="+mn-ea"/>
              <a:cs typeface="+mn-cs"/>
            </a:endParaRPr>
          </a:p>
        </p:txBody>
      </p:sp>
      <p:sp>
        <p:nvSpPr>
          <p:cNvPr id="5" name="Line 8"/>
          <p:cNvSpPr>
            <a:spLocks noChangeShapeType="1"/>
          </p:cNvSpPr>
          <p:nvPr/>
        </p:nvSpPr>
        <p:spPr bwMode="auto">
          <a:xfrm>
            <a:off x="609600" y="4038600"/>
            <a:ext cx="4648200" cy="0"/>
          </a:xfrm>
          <a:prstGeom prst="line">
            <a:avLst/>
          </a:prstGeom>
          <a:noFill/>
          <a:ln w="19050">
            <a:solidFill>
              <a:schemeClr val="accent1"/>
            </a:solidFill>
            <a:round/>
            <a:headEnd/>
            <a:tailEnd/>
          </a:ln>
          <a:effectLst/>
        </p:spPr>
        <p:txBody>
          <a:bodyPr/>
          <a:lstStyle/>
          <a:p>
            <a:pPr>
              <a:buFont typeface="Wingdings" charset="2"/>
              <a:buChar char="•"/>
              <a:defRPr/>
            </a:pPr>
            <a:endParaRPr lang="en-US">
              <a:ea typeface="+mn-ea"/>
              <a:cs typeface="+mn-cs"/>
            </a:endParaRPr>
          </a:p>
        </p:txBody>
      </p:sp>
      <p:sp>
        <p:nvSpPr>
          <p:cNvPr id="3993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39939" name="Rectangle 3"/>
          <p:cNvSpPr>
            <a:spLocks noGrp="1" noChangeArrowheads="1"/>
          </p:cNvSpPr>
          <p:nvPr>
            <p:ph type="subTitle" idx="1"/>
          </p:nvPr>
        </p:nvSpPr>
        <p:spPr>
          <a:xfrm>
            <a:off x="609600" y="4114800"/>
            <a:ext cx="4800600" cy="1752600"/>
          </a:xfrm>
        </p:spPr>
        <p:txBody>
          <a:bodyPr/>
          <a:lstStyle>
            <a:lvl1pPr marL="0" indent="0">
              <a:buFont typeface="Wingdings" charset="2"/>
              <a:buNone/>
              <a:defRPr sz="24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E5C1920F-081B-9041-8BEB-CB51E6D00C38}" type="slidenum">
              <a:rPr lang="en-US"/>
              <a:pPr/>
              <a:t>‹#›</a:t>
            </a:fld>
            <a:endParaRPr lang="en-US"/>
          </a:p>
        </p:txBody>
      </p:sp>
    </p:spTree>
    <p:extLst>
      <p:ext uri="{BB962C8B-B14F-4D97-AF65-F5344CB8AC3E}">
        <p14:creationId xmlns:p14="http://schemas.microsoft.com/office/powerpoint/2010/main" val="208791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A38FDF-E3F5-2B4D-8C9D-6D6D964EAC71}" type="slidenum">
              <a:rPr lang="en-US"/>
              <a:pPr/>
              <a:t>‹#›</a:t>
            </a:fld>
            <a:endParaRPr lang="en-US"/>
          </a:p>
        </p:txBody>
      </p:sp>
    </p:spTree>
    <p:extLst>
      <p:ext uri="{BB962C8B-B14F-4D97-AF65-F5344CB8AC3E}">
        <p14:creationId xmlns:p14="http://schemas.microsoft.com/office/powerpoint/2010/main" val="9822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88515F-AF29-7042-8D87-BFE379AD22A9}" type="slidenum">
              <a:rPr lang="en-US"/>
              <a:pPr/>
              <a:t>‹#›</a:t>
            </a:fld>
            <a:endParaRPr lang="en-US"/>
          </a:p>
        </p:txBody>
      </p:sp>
    </p:spTree>
    <p:extLst>
      <p:ext uri="{BB962C8B-B14F-4D97-AF65-F5344CB8AC3E}">
        <p14:creationId xmlns:p14="http://schemas.microsoft.com/office/powerpoint/2010/main" val="358270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4AE1A8-67F4-1F49-896B-C628930B028F}" type="slidenum">
              <a:rPr lang="en-US"/>
              <a:pPr/>
              <a:t>‹#›</a:t>
            </a:fld>
            <a:endParaRPr lang="en-US"/>
          </a:p>
        </p:txBody>
      </p:sp>
    </p:spTree>
    <p:extLst>
      <p:ext uri="{BB962C8B-B14F-4D97-AF65-F5344CB8AC3E}">
        <p14:creationId xmlns:p14="http://schemas.microsoft.com/office/powerpoint/2010/main" val="93963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pPr lvl="0"/>
            <a:r>
              <a:rPr lang="en-US" noProof="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1614BA-42CB-1646-AAB0-23B8D07DCCD2}" type="slidenum">
              <a:rPr lang="en-US"/>
              <a:pPr/>
              <a:t>‹#›</a:t>
            </a:fld>
            <a:endParaRPr lang="en-US"/>
          </a:p>
        </p:txBody>
      </p:sp>
    </p:spTree>
    <p:extLst>
      <p:ext uri="{BB962C8B-B14F-4D97-AF65-F5344CB8AC3E}">
        <p14:creationId xmlns:p14="http://schemas.microsoft.com/office/powerpoint/2010/main" val="102690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912CB7-7DE2-B442-9D38-34C0ECCF64E2}" type="slidenum">
              <a:rPr lang="en-US"/>
              <a:pPr/>
              <a:t>‹#›</a:t>
            </a:fld>
            <a:endParaRPr lang="en-US"/>
          </a:p>
        </p:txBody>
      </p:sp>
    </p:spTree>
    <p:extLst>
      <p:ext uri="{BB962C8B-B14F-4D97-AF65-F5344CB8AC3E}">
        <p14:creationId xmlns:p14="http://schemas.microsoft.com/office/powerpoint/2010/main" val="292831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1D880D3-D994-5F42-A1A1-781C4E0AD17C}" type="slidenum">
              <a:rPr lang="en-US" smtClean="0"/>
              <a:pPr/>
              <a:t>‹#›</a:t>
            </a:fld>
            <a:endParaRPr lang="en-US"/>
          </a:p>
        </p:txBody>
      </p:sp>
    </p:spTree>
    <p:extLst>
      <p:ext uri="{BB962C8B-B14F-4D97-AF65-F5344CB8AC3E}">
        <p14:creationId xmlns:p14="http://schemas.microsoft.com/office/powerpoint/2010/main" val="266397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C596C-E8F5-0649-B56C-073B992A7004}" type="slidenum">
              <a:rPr lang="en-US"/>
              <a:pPr>
                <a:defRPr/>
              </a:pPr>
              <a:t>‹#›</a:t>
            </a:fld>
            <a:endParaRPr lang="en-US"/>
          </a:p>
        </p:txBody>
      </p:sp>
    </p:spTree>
    <p:extLst>
      <p:ext uri="{BB962C8B-B14F-4D97-AF65-F5344CB8AC3E}">
        <p14:creationId xmlns:p14="http://schemas.microsoft.com/office/powerpoint/2010/main" val="107736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3EDBFC-8F74-8E42-900C-8081A8CBD66B}" type="slidenum">
              <a:rPr lang="en-US"/>
              <a:pPr>
                <a:defRPr/>
              </a:pPr>
              <a:t>‹#›</a:t>
            </a:fld>
            <a:endParaRPr lang="en-US"/>
          </a:p>
        </p:txBody>
      </p:sp>
    </p:spTree>
    <p:extLst>
      <p:ext uri="{BB962C8B-B14F-4D97-AF65-F5344CB8AC3E}">
        <p14:creationId xmlns:p14="http://schemas.microsoft.com/office/powerpoint/2010/main" val="393652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E121FB0-5625-AD43-8E16-6C089BF660B5}" type="slidenum">
              <a:rPr lang="en-US"/>
              <a:pPr>
                <a:defRPr/>
              </a:pPr>
              <a:t>‹#›</a:t>
            </a:fld>
            <a:endParaRPr lang="en-US"/>
          </a:p>
        </p:txBody>
      </p:sp>
    </p:spTree>
    <p:extLst>
      <p:ext uri="{BB962C8B-B14F-4D97-AF65-F5344CB8AC3E}">
        <p14:creationId xmlns:p14="http://schemas.microsoft.com/office/powerpoint/2010/main" val="354115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Wingdings" charset="2"/>
              <a:buChar char="Ø"/>
              <a:defRPr sz="2400" baseline="0">
                <a:solidFill>
                  <a:schemeClr val="tx1"/>
                </a:solidFill>
              </a:defRPr>
            </a:lvl1pPr>
            <a:lvl2pPr marL="669925" indent="-325438">
              <a:buClr>
                <a:schemeClr val="tx1"/>
              </a:buClr>
              <a:buFont typeface="Arial" charset="0"/>
              <a:buChar char="•"/>
              <a:defRPr sz="2200"/>
            </a:lvl2pPr>
            <a:lvl3pPr marL="1022350" indent="-350838">
              <a:buClr>
                <a:schemeClr val="tx1"/>
              </a:buClr>
              <a:buSzPct val="65000"/>
              <a:buFont typeface="Wingdings" charset="2"/>
              <a:buChar char="Ø"/>
              <a:defRPr sz="2000"/>
            </a:lvl3pPr>
            <a:lvl4pPr marL="1339850" indent="-315913">
              <a:buClr>
                <a:schemeClr val="tx1"/>
              </a:buClr>
              <a:buFont typeface="Arial" charset="0"/>
              <a:buChar char="•"/>
              <a:defRPr sz="1800"/>
            </a:lvl4pPr>
            <a:lvl5pPr marL="1681163" indent="-339725">
              <a:buClr>
                <a:schemeClr val="tx1"/>
              </a:buClr>
              <a:buFont typeface="Wingdings" charset="2"/>
              <a:buChar char="Ø"/>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BED497-106E-EA49-9826-2D548DF30CC3}" type="slidenum">
              <a:rPr lang="en-US"/>
              <a:pPr/>
              <a:t>‹#›</a:t>
            </a:fld>
            <a:endParaRPr lang="en-US"/>
          </a:p>
        </p:txBody>
      </p:sp>
    </p:spTree>
    <p:extLst>
      <p:ext uri="{BB962C8B-B14F-4D97-AF65-F5344CB8AC3E}">
        <p14:creationId xmlns:p14="http://schemas.microsoft.com/office/powerpoint/2010/main" val="24497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42F758-D0E2-C14D-9871-26960E0C257D}" type="slidenum">
              <a:rPr lang="en-US"/>
              <a:pPr/>
              <a:t>‹#›</a:t>
            </a:fld>
            <a:endParaRPr lang="en-US"/>
          </a:p>
        </p:txBody>
      </p:sp>
    </p:spTree>
    <p:extLst>
      <p:ext uri="{BB962C8B-B14F-4D97-AF65-F5344CB8AC3E}">
        <p14:creationId xmlns:p14="http://schemas.microsoft.com/office/powerpoint/2010/main" val="248080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DC4084-126E-EA4A-A8A6-81A13A9367DD}" type="slidenum">
              <a:rPr lang="en-US"/>
              <a:pPr/>
              <a:t>‹#›</a:t>
            </a:fld>
            <a:endParaRPr lang="en-US"/>
          </a:p>
        </p:txBody>
      </p:sp>
    </p:spTree>
    <p:extLst>
      <p:ext uri="{BB962C8B-B14F-4D97-AF65-F5344CB8AC3E}">
        <p14:creationId xmlns:p14="http://schemas.microsoft.com/office/powerpoint/2010/main" val="217406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ACDD9E4-5FAE-EA4F-B648-7F06A1117498}" type="slidenum">
              <a:rPr lang="en-US"/>
              <a:pPr/>
              <a:t>‹#›</a:t>
            </a:fld>
            <a:endParaRPr lang="en-US"/>
          </a:p>
        </p:txBody>
      </p:sp>
    </p:spTree>
    <p:extLst>
      <p:ext uri="{BB962C8B-B14F-4D97-AF65-F5344CB8AC3E}">
        <p14:creationId xmlns:p14="http://schemas.microsoft.com/office/powerpoint/2010/main" val="27228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DF2D0B-AF55-9945-9C06-C9FF0C0380BE}" type="slidenum">
              <a:rPr lang="en-US"/>
              <a:pPr/>
              <a:t>‹#›</a:t>
            </a:fld>
            <a:endParaRPr lang="en-US"/>
          </a:p>
        </p:txBody>
      </p:sp>
    </p:spTree>
    <p:extLst>
      <p:ext uri="{BB962C8B-B14F-4D97-AF65-F5344CB8AC3E}">
        <p14:creationId xmlns:p14="http://schemas.microsoft.com/office/powerpoint/2010/main" val="101333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7E93DF-91BB-4349-A575-DEBF1C0DBC6B}" type="slidenum">
              <a:rPr lang="en-US"/>
              <a:pPr/>
              <a:t>‹#›</a:t>
            </a:fld>
            <a:endParaRPr lang="en-US"/>
          </a:p>
        </p:txBody>
      </p:sp>
    </p:spTree>
    <p:extLst>
      <p:ext uri="{BB962C8B-B14F-4D97-AF65-F5344CB8AC3E}">
        <p14:creationId xmlns:p14="http://schemas.microsoft.com/office/powerpoint/2010/main" val="9130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092E2E-8371-C04D-815B-DD268E95D061}" type="slidenum">
              <a:rPr lang="en-US"/>
              <a:pPr/>
              <a:t>‹#›</a:t>
            </a:fld>
            <a:endParaRPr lang="en-US"/>
          </a:p>
        </p:txBody>
      </p:sp>
    </p:spTree>
    <p:extLst>
      <p:ext uri="{BB962C8B-B14F-4D97-AF65-F5344CB8AC3E}">
        <p14:creationId xmlns:p14="http://schemas.microsoft.com/office/powerpoint/2010/main" val="94796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197077-D65C-3948-80FB-40265E54354F}" type="slidenum">
              <a:rPr lang="en-US"/>
              <a:pPr/>
              <a:t>‹#›</a:t>
            </a:fld>
            <a:endParaRPr lang="en-US"/>
          </a:p>
        </p:txBody>
      </p:sp>
    </p:spTree>
    <p:extLst>
      <p:ext uri="{BB962C8B-B14F-4D97-AF65-F5344CB8AC3E}">
        <p14:creationId xmlns:p14="http://schemas.microsoft.com/office/powerpoint/2010/main" val="68275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4"/>
            <a:ext cx="8229600" cy="7352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386165"/>
            <a:ext cx="8229600" cy="45307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9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FontTx/>
              <a:buNone/>
              <a:defRPr sz="1200">
                <a:latin typeface="+mj-lt"/>
                <a:ea typeface="+mn-ea"/>
                <a:cs typeface="+mn-cs"/>
              </a:defRPr>
            </a:lvl1pPr>
          </a:lstStyle>
          <a:p>
            <a:pPr>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FontTx/>
              <a:buNone/>
              <a:defRPr sz="1200">
                <a:latin typeface="+mj-lt"/>
                <a:ea typeface="+mn-ea"/>
                <a:cs typeface="+mn-cs"/>
              </a:defRPr>
            </a:lvl1pPr>
          </a:lstStyle>
          <a:p>
            <a:pPr>
              <a:defRPr/>
            </a:pPr>
            <a:endParaRPr lang="en-US"/>
          </a:p>
        </p:txBody>
      </p:sp>
      <p:sp>
        <p:nvSpPr>
          <p:cNvPr id="389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a:latin typeface="Garamond" charset="0"/>
              </a:defRPr>
            </a:lvl1pPr>
          </a:lstStyle>
          <a:p>
            <a:fld id="{51D880D3-D994-5F42-A1A1-781C4E0AD17C}" type="slidenum">
              <a:rPr lang="en-US"/>
              <a:pPr/>
              <a:t>‹#›</a:t>
            </a:fld>
            <a:endParaRPr lang="en-US"/>
          </a:p>
        </p:txBody>
      </p:sp>
      <p:sp>
        <p:nvSpPr>
          <p:cNvPr id="389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buFont typeface="Wingdings" charset="2"/>
              <a:buChar cha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4" r:id="rId15"/>
    <p:sldLayoutId id="2147483725" r:id="rId16"/>
    <p:sldLayoutId id="2147483726" r:id="rId17"/>
    <p:sldLayoutId id="2147483727" r:id="rId18"/>
  </p:sldLayoutIdLst>
  <p:hf hdr="0" ftr="0" dt="0"/>
  <p:txStyles>
    <p:titleStyle>
      <a:lvl1pPr algn="l" rtl="0" eaLnBrk="1" fontAlgn="base" hangingPunct="1">
        <a:spcBef>
          <a:spcPct val="0"/>
        </a:spcBef>
        <a:spcAft>
          <a:spcPct val="0"/>
        </a:spcAft>
        <a:defRPr sz="3800" b="1">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4200" b="1">
          <a:solidFill>
            <a:schemeClr val="tx2"/>
          </a:solidFill>
          <a:latin typeface="Garamond" charset="0"/>
          <a:ea typeface="ＭＳ Ｐゴシック" charset="-128"/>
          <a:cs typeface="ＭＳ Ｐゴシック" charset="-128"/>
        </a:defRPr>
      </a:lvl2pPr>
      <a:lvl3pPr algn="l" rtl="0" eaLnBrk="1" fontAlgn="base" hangingPunct="1">
        <a:spcBef>
          <a:spcPct val="0"/>
        </a:spcBef>
        <a:spcAft>
          <a:spcPct val="0"/>
        </a:spcAft>
        <a:defRPr sz="4200" b="1">
          <a:solidFill>
            <a:schemeClr val="tx2"/>
          </a:solidFill>
          <a:latin typeface="Garamond" charset="0"/>
          <a:ea typeface="ＭＳ Ｐゴシック" charset="-128"/>
          <a:cs typeface="ＭＳ Ｐゴシック" charset="-128"/>
        </a:defRPr>
      </a:lvl3pPr>
      <a:lvl4pPr algn="l" rtl="0" eaLnBrk="1" fontAlgn="base" hangingPunct="1">
        <a:spcBef>
          <a:spcPct val="0"/>
        </a:spcBef>
        <a:spcAft>
          <a:spcPct val="0"/>
        </a:spcAft>
        <a:defRPr sz="4200" b="1">
          <a:solidFill>
            <a:schemeClr val="tx2"/>
          </a:solidFill>
          <a:latin typeface="Garamond" charset="0"/>
          <a:ea typeface="ＭＳ Ｐゴシック" charset="-128"/>
          <a:cs typeface="ＭＳ Ｐゴシック" charset="-128"/>
        </a:defRPr>
      </a:lvl4pPr>
      <a:lvl5pPr algn="l" rtl="0" eaLnBrk="1" fontAlgn="base" hangingPunct="1">
        <a:spcBef>
          <a:spcPct val="0"/>
        </a:spcBef>
        <a:spcAft>
          <a:spcPct val="0"/>
        </a:spcAft>
        <a:defRPr sz="4200" b="1">
          <a:solidFill>
            <a:schemeClr val="tx2"/>
          </a:solidFill>
          <a:latin typeface="Garamond" charset="0"/>
          <a:ea typeface="ＭＳ Ｐゴシック" charset="-128"/>
          <a:cs typeface="ＭＳ Ｐゴシック" charset="-128"/>
        </a:defRPr>
      </a:lvl5pPr>
      <a:lvl6pPr marL="457200" algn="l" rtl="0" eaLnBrk="1" fontAlgn="base" hangingPunct="1">
        <a:spcBef>
          <a:spcPct val="0"/>
        </a:spcBef>
        <a:spcAft>
          <a:spcPct val="0"/>
        </a:spcAft>
        <a:defRPr sz="4200" b="1">
          <a:solidFill>
            <a:schemeClr val="tx2"/>
          </a:solidFill>
          <a:latin typeface="Garamond" charset="0"/>
        </a:defRPr>
      </a:lvl6pPr>
      <a:lvl7pPr marL="914400" algn="l" rtl="0" eaLnBrk="1" fontAlgn="base" hangingPunct="1">
        <a:spcBef>
          <a:spcPct val="0"/>
        </a:spcBef>
        <a:spcAft>
          <a:spcPct val="0"/>
        </a:spcAft>
        <a:defRPr sz="4200" b="1">
          <a:solidFill>
            <a:schemeClr val="tx2"/>
          </a:solidFill>
          <a:latin typeface="Garamond" charset="0"/>
        </a:defRPr>
      </a:lvl7pPr>
      <a:lvl8pPr marL="1371600" algn="l" rtl="0" eaLnBrk="1" fontAlgn="base" hangingPunct="1">
        <a:spcBef>
          <a:spcPct val="0"/>
        </a:spcBef>
        <a:spcAft>
          <a:spcPct val="0"/>
        </a:spcAft>
        <a:defRPr sz="4200" b="1">
          <a:solidFill>
            <a:schemeClr val="tx2"/>
          </a:solidFill>
          <a:latin typeface="Garamond" charset="0"/>
        </a:defRPr>
      </a:lvl8pPr>
      <a:lvl9pPr marL="1828800" algn="l" rtl="0" eaLnBrk="1" fontAlgn="base" hangingPunct="1">
        <a:spcBef>
          <a:spcPct val="0"/>
        </a:spcBef>
        <a:spcAft>
          <a:spcPct val="0"/>
        </a:spcAft>
        <a:defRPr sz="4200" b="1">
          <a:solidFill>
            <a:schemeClr val="tx2"/>
          </a:solidFill>
          <a:latin typeface="Garamond" charset="0"/>
        </a:defRPr>
      </a:lvl9pPr>
    </p:titleStyle>
    <p:bodyStyle>
      <a:lvl1pPr marL="342900" indent="-342900" algn="l" rtl="0" eaLnBrk="1" fontAlgn="base" hangingPunct="1">
        <a:spcBef>
          <a:spcPct val="20000"/>
        </a:spcBef>
        <a:spcAft>
          <a:spcPct val="0"/>
        </a:spcAft>
        <a:buClr>
          <a:schemeClr val="accent1"/>
        </a:buClr>
        <a:buSzPct val="65000"/>
        <a:buFont typeface="Wingdings" charset="0"/>
        <a:buChar char="n"/>
        <a:defRPr sz="260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accent1"/>
        </a:buClr>
        <a:buFont typeface="Wingdings" charset="0"/>
        <a:buChar char="§"/>
        <a:defRPr sz="24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accent1"/>
        </a:buClr>
        <a:buFont typeface="Wingdings" charset="0"/>
        <a:buChar char="§"/>
        <a:defRPr sz="22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accent1"/>
        </a:buClr>
        <a:buFont typeface="Wingdings" charset="0"/>
        <a:buChar char="§"/>
        <a:defRPr sz="20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accent1"/>
        </a:buClr>
        <a:buFont typeface="Wingdings" charset="0"/>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nber.org/WNE/lect_5_late_fig.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package" Target="../embeddings/Microsoft_Word_Document4.docx"/><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6.emf"/><Relationship Id="rId5" Type="http://schemas.openxmlformats.org/officeDocument/2006/relationships/package" Target="../embeddings/Microsoft_Word_Document7.docx"/><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png"/><Relationship Id="rId4" Type="http://schemas.openxmlformats.org/officeDocument/2006/relationships/package" Target="../embeddings/Microsoft_Word_Document8.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png"/><Relationship Id="rId5" Type="http://schemas.openxmlformats.org/officeDocument/2006/relationships/package" Target="../embeddings/Microsoft_Word_Document10.docx"/><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34949"/>
            <a:ext cx="7833815" cy="1752600"/>
          </a:xfrm>
        </p:spPr>
        <p:txBody>
          <a:bodyPr/>
          <a:lstStyle/>
          <a:p>
            <a:r>
              <a:rPr lang="en-US" dirty="0"/>
              <a:t>Program Evaluation</a:t>
            </a:r>
            <a:br>
              <a:rPr lang="en-US" dirty="0"/>
            </a:br>
            <a:r>
              <a:rPr lang="en-US" sz="4000" dirty="0"/>
              <a:t>Randomization and other methods</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03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2D9499-2A99-A24B-B0AE-0DCDBD47FD6C}" type="slidenum">
              <a:rPr lang="en-US" sz="1200">
                <a:latin typeface="Garamond" charset="0"/>
              </a:rPr>
              <a:pPr eaLnBrk="1" hangingPunct="1"/>
              <a:t>10</a:t>
            </a:fld>
            <a:endParaRPr lang="en-US" sz="1200">
              <a:latin typeface="Garamond" charset="0"/>
            </a:endParaRPr>
          </a:p>
        </p:txBody>
      </p:sp>
      <p:sp>
        <p:nvSpPr>
          <p:cNvPr id="23554" name="Rectangle 2"/>
          <p:cNvSpPr>
            <a:spLocks noGrp="1" noChangeArrowheads="1"/>
          </p:cNvSpPr>
          <p:nvPr>
            <p:ph type="title"/>
          </p:nvPr>
        </p:nvSpPr>
        <p:spPr/>
        <p:txBody>
          <a:bodyPr/>
          <a:lstStyle/>
          <a:p>
            <a:r>
              <a:rPr lang="en-US" dirty="0">
                <a:latin typeface="Garamond" charset="0"/>
              </a:rPr>
              <a:t>The Evaluation Problem</a:t>
            </a:r>
          </a:p>
        </p:txBody>
      </p:sp>
      <p:sp>
        <p:nvSpPr>
          <p:cNvPr id="23555" name="Rectangle 3"/>
          <p:cNvSpPr>
            <a:spLocks noGrp="1" noChangeArrowheads="1"/>
          </p:cNvSpPr>
          <p:nvPr>
            <p:ph type="body" idx="1"/>
          </p:nvPr>
        </p:nvSpPr>
        <p:spPr>
          <a:xfrm>
            <a:off x="457200" y="1600200"/>
            <a:ext cx="8229600" cy="5029200"/>
          </a:xfrm>
        </p:spPr>
        <p:txBody>
          <a:bodyPr/>
          <a:lstStyle/>
          <a:p>
            <a:pPr eaLnBrk="1" hangingPunct="1"/>
            <a:r>
              <a:rPr lang="en-US" dirty="0">
                <a:latin typeface="Arial" charset="0"/>
              </a:rPr>
              <a:t>Answers the questions</a:t>
            </a:r>
          </a:p>
          <a:p>
            <a:pPr lvl="1" eaLnBrk="1" hangingPunct="1"/>
            <a:r>
              <a:rPr lang="en-US" dirty="0">
                <a:latin typeface="Arial" charset="0"/>
                <a:ea typeface="Arial" charset="0"/>
                <a:cs typeface="Arial" charset="0"/>
              </a:rPr>
              <a:t>How would individuals who participated in the program have fared in the absence of the program?</a:t>
            </a:r>
          </a:p>
          <a:p>
            <a:pPr lvl="1" eaLnBrk="1" hangingPunct="1"/>
            <a:r>
              <a:rPr lang="en-US" dirty="0">
                <a:latin typeface="Arial" charset="0"/>
                <a:ea typeface="Arial" charset="0"/>
                <a:cs typeface="Arial" charset="0"/>
              </a:rPr>
              <a:t>How would those who were not exposed to the program have fared in the presence of the program?</a:t>
            </a:r>
          </a:p>
        </p:txBody>
      </p:sp>
    </p:spTree>
    <p:extLst>
      <p:ext uri="{BB962C8B-B14F-4D97-AF65-F5344CB8AC3E}">
        <p14:creationId xmlns:p14="http://schemas.microsoft.com/office/powerpoint/2010/main" val="224104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AB117D-FA2D-FB4C-9BB2-8DFBD470442A}" type="slidenum">
              <a:rPr lang="en-US" sz="1200">
                <a:latin typeface="Garamond" charset="0"/>
              </a:rPr>
              <a:pPr eaLnBrk="1" hangingPunct="1"/>
              <a:t>11</a:t>
            </a:fld>
            <a:endParaRPr lang="en-US" sz="1200">
              <a:latin typeface="Garamond" charset="0"/>
            </a:endParaRPr>
          </a:p>
        </p:txBody>
      </p:sp>
      <p:sp>
        <p:nvSpPr>
          <p:cNvPr id="30722" name="Rectangle 2"/>
          <p:cNvSpPr>
            <a:spLocks noGrp="1" noChangeArrowheads="1"/>
          </p:cNvSpPr>
          <p:nvPr>
            <p:ph type="title"/>
          </p:nvPr>
        </p:nvSpPr>
        <p:spPr/>
        <p:txBody>
          <a:bodyPr/>
          <a:lstStyle/>
          <a:p>
            <a:pPr eaLnBrk="1" hangingPunct="1"/>
            <a:r>
              <a:rPr lang="en-US" dirty="0">
                <a:latin typeface="Garamond" charset="0"/>
              </a:rPr>
              <a:t>The Evaluation Problem</a:t>
            </a:r>
          </a:p>
        </p:txBody>
      </p:sp>
      <p:sp>
        <p:nvSpPr>
          <p:cNvPr id="3072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dirty="0">
                <a:latin typeface="Arial" charset="0"/>
              </a:rPr>
              <a:t>What do we mean by </a:t>
            </a:r>
            <a:r>
              <a:rPr lang="ja-JP" altLang="en-US">
                <a:latin typeface="Arial" charset="0"/>
              </a:rPr>
              <a:t>“</a:t>
            </a:r>
            <a:r>
              <a:rPr lang="en-US" altLang="ja-JP" dirty="0">
                <a:latin typeface="Arial" charset="0"/>
              </a:rPr>
              <a:t>impact</a:t>
            </a:r>
            <a:r>
              <a:rPr lang="ja-JP" altLang="en-US">
                <a:latin typeface="Arial" charset="0"/>
              </a:rPr>
              <a:t>”</a:t>
            </a:r>
            <a:r>
              <a:rPr lang="en-US" altLang="ja-JP" dirty="0">
                <a:latin typeface="Arial" charset="0"/>
              </a:rPr>
              <a:t>?</a:t>
            </a:r>
            <a:r>
              <a:rPr lang="en-US" altLang="ja-JP" b="1" dirty="0">
                <a:latin typeface="Arial" charset="0"/>
              </a:rPr>
              <a:t> </a:t>
            </a:r>
          </a:p>
          <a:p>
            <a:pPr lvl="1" eaLnBrk="1" hangingPunct="1">
              <a:lnSpc>
                <a:spcPct val="90000"/>
              </a:lnSpc>
            </a:pPr>
            <a:r>
              <a:rPr lang="en-US" dirty="0">
                <a:latin typeface="Arial" charset="0"/>
                <a:ea typeface="Arial" charset="0"/>
                <a:cs typeface="Arial" charset="0"/>
              </a:rPr>
              <a:t>Impact = the difference in the outcome </a:t>
            </a:r>
            <a:r>
              <a:rPr lang="en-US" u="sng" dirty="0">
                <a:latin typeface="Arial" charset="0"/>
                <a:ea typeface="Arial" charset="0"/>
                <a:cs typeface="Arial" charset="0"/>
              </a:rPr>
              <a:t>with</a:t>
            </a:r>
            <a:r>
              <a:rPr lang="en-US" dirty="0">
                <a:latin typeface="Arial" charset="0"/>
                <a:ea typeface="Arial" charset="0"/>
                <a:cs typeface="Arial" charset="0"/>
              </a:rPr>
              <a:t> and without the program on the same unit (clone) (individual, community, health clinic)</a:t>
            </a:r>
          </a:p>
          <a:p>
            <a:pPr lvl="1" eaLnBrk="1" hangingPunct="1">
              <a:lnSpc>
                <a:spcPct val="90000"/>
              </a:lnSpc>
            </a:pPr>
            <a:r>
              <a:rPr lang="en-US" dirty="0">
                <a:latin typeface="Arial" charset="0"/>
                <a:ea typeface="Arial" charset="0"/>
                <a:cs typeface="Arial" charset="0"/>
              </a:rPr>
              <a:t>Never observe person (unit) in two different states of nature at the same time. </a:t>
            </a:r>
          </a:p>
          <a:p>
            <a:pPr eaLnBrk="1" hangingPunct="1">
              <a:lnSpc>
                <a:spcPct val="90000"/>
              </a:lnSpc>
            </a:pPr>
            <a:r>
              <a:rPr lang="en-US" b="1" dirty="0">
                <a:latin typeface="Arial" charset="0"/>
              </a:rPr>
              <a:t>Missing data problem</a:t>
            </a:r>
          </a:p>
          <a:p>
            <a:pPr lvl="1" eaLnBrk="1" hangingPunct="1">
              <a:lnSpc>
                <a:spcPct val="90000"/>
              </a:lnSpc>
            </a:pPr>
            <a:r>
              <a:rPr lang="en-US" dirty="0">
                <a:latin typeface="Arial" charset="0"/>
                <a:ea typeface="Arial" charset="0"/>
                <a:cs typeface="Arial" charset="0"/>
              </a:rPr>
              <a:t>Outcome for the person who received the intervention is observed</a:t>
            </a:r>
          </a:p>
          <a:p>
            <a:pPr lvl="1" eaLnBrk="1" hangingPunct="1">
              <a:lnSpc>
                <a:spcPct val="90000"/>
              </a:lnSpc>
            </a:pPr>
            <a:r>
              <a:rPr lang="en-US" dirty="0">
                <a:latin typeface="Arial" charset="0"/>
                <a:ea typeface="Arial" charset="0"/>
                <a:cs typeface="Arial" charset="0"/>
              </a:rPr>
              <a:t>Outcome for this same person in the absence of the program is not</a:t>
            </a:r>
          </a:p>
          <a:p>
            <a:pPr eaLnBrk="1" hangingPunct="1">
              <a:lnSpc>
                <a:spcPct val="90000"/>
              </a:lnSpc>
              <a:buFont typeface="Wingdings" charset="0"/>
              <a:buNone/>
            </a:pPr>
            <a:endParaRPr lang="en-US" sz="2600" dirty="0">
              <a:latin typeface="Arial" charset="0"/>
            </a:endParaRPr>
          </a:p>
        </p:txBody>
      </p:sp>
    </p:spTree>
    <p:extLst>
      <p:ext uri="{BB962C8B-B14F-4D97-AF65-F5344CB8AC3E}">
        <p14:creationId xmlns:p14="http://schemas.microsoft.com/office/powerpoint/2010/main" val="123682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71DA31-A1A9-EA47-8E4B-8777C62ACC9A}" type="slidenum">
              <a:rPr lang="en-US" sz="1200">
                <a:latin typeface="Garamond" charset="0"/>
              </a:rPr>
              <a:pPr eaLnBrk="1" hangingPunct="1"/>
              <a:t>12</a:t>
            </a:fld>
            <a:endParaRPr lang="en-US" sz="1200">
              <a:latin typeface="Garamond" charset="0"/>
            </a:endParaRPr>
          </a:p>
        </p:txBody>
      </p:sp>
      <p:sp>
        <p:nvSpPr>
          <p:cNvPr id="31746" name="Rectangle 2"/>
          <p:cNvSpPr>
            <a:spLocks noGrp="1" noChangeArrowheads="1"/>
          </p:cNvSpPr>
          <p:nvPr>
            <p:ph type="title"/>
          </p:nvPr>
        </p:nvSpPr>
        <p:spPr/>
        <p:txBody>
          <a:bodyPr/>
          <a:lstStyle/>
          <a:p>
            <a:pPr eaLnBrk="1" hangingPunct="1"/>
            <a:r>
              <a:rPr lang="en-US">
                <a:latin typeface="Garamond" charset="0"/>
              </a:rPr>
              <a:t>The Evaluation Problem</a:t>
            </a:r>
            <a:br>
              <a:rPr lang="en-US">
                <a:latin typeface="Garamond" charset="0"/>
              </a:rPr>
            </a:br>
            <a:r>
              <a:rPr lang="en-US">
                <a:latin typeface="Garamond" charset="0"/>
              </a:rPr>
              <a:t> In words</a:t>
            </a:r>
          </a:p>
        </p:txBody>
      </p:sp>
      <p:sp>
        <p:nvSpPr>
          <p:cNvPr id="31747" name="Rectangle 3"/>
          <p:cNvSpPr>
            <a:spLocks noGrp="1" noChangeArrowheads="1"/>
          </p:cNvSpPr>
          <p:nvPr>
            <p:ph type="body" idx="1"/>
          </p:nvPr>
        </p:nvSpPr>
        <p:spPr/>
        <p:txBody>
          <a:bodyPr/>
          <a:lstStyle/>
          <a:p>
            <a:pPr eaLnBrk="1" hangingPunct="1"/>
            <a:endParaRPr lang="en-US" dirty="0">
              <a:latin typeface="Arial" charset="0"/>
            </a:endParaRPr>
          </a:p>
          <a:p>
            <a:pPr eaLnBrk="1" hangingPunct="1"/>
            <a:r>
              <a:rPr lang="en-US" dirty="0">
                <a:latin typeface="Arial" charset="0"/>
              </a:rPr>
              <a:t>Need a </a:t>
            </a:r>
            <a:r>
              <a:rPr lang="en-US" b="1" dirty="0">
                <a:latin typeface="Arial" charset="0"/>
              </a:rPr>
              <a:t>GOOD  or VALID </a:t>
            </a:r>
            <a:r>
              <a:rPr lang="en-US" dirty="0">
                <a:latin typeface="Arial" charset="0"/>
              </a:rPr>
              <a:t>counter-factual</a:t>
            </a:r>
          </a:p>
          <a:p>
            <a:pPr lvl="1" eaLnBrk="1" hangingPunct="1"/>
            <a:r>
              <a:rPr lang="en-US" dirty="0">
                <a:latin typeface="Arial" charset="0"/>
                <a:ea typeface="Arial" charset="0"/>
                <a:cs typeface="Arial" charset="0"/>
              </a:rPr>
              <a:t>A way of determining the missing data</a:t>
            </a:r>
          </a:p>
          <a:p>
            <a:pPr lvl="1" eaLnBrk="1" hangingPunct="1"/>
            <a:r>
              <a:rPr lang="en-US" dirty="0">
                <a:latin typeface="Arial" charset="0"/>
                <a:ea typeface="Arial" charset="0"/>
                <a:cs typeface="Arial" charset="0"/>
              </a:rPr>
              <a:t>What would have happened had the person not received the program</a:t>
            </a:r>
          </a:p>
          <a:p>
            <a:r>
              <a:rPr lang="en-US" b="1" dirty="0">
                <a:latin typeface="Arial" charset="0"/>
                <a:ea typeface="Arial" charset="0"/>
                <a:cs typeface="Arial" charset="0"/>
              </a:rPr>
              <a:t>What is a way to do this?</a:t>
            </a:r>
          </a:p>
          <a:p>
            <a:pPr marL="0" indent="0">
              <a:buNone/>
            </a:pPr>
            <a:endParaRPr lang="en-US" sz="3000" b="1" dirty="0">
              <a:latin typeface="Arial" charset="0"/>
              <a:ea typeface="Arial" charset="0"/>
              <a:cs typeface="Arial" charset="0"/>
            </a:endParaRPr>
          </a:p>
          <a:p>
            <a:endParaRPr lang="en-US" sz="3000" b="1" dirty="0">
              <a:latin typeface="Arial" charset="0"/>
              <a:ea typeface="Arial" charset="0"/>
              <a:cs typeface="Arial" charset="0"/>
            </a:endParaRPr>
          </a:p>
          <a:p>
            <a:endParaRPr lang="en-US" sz="3000" b="1" dirty="0">
              <a:latin typeface="Arial" charset="0"/>
              <a:ea typeface="Arial" charset="0"/>
              <a:cs typeface="Arial" charset="0"/>
            </a:endParaRPr>
          </a:p>
          <a:p>
            <a:endParaRPr lang="en-US" sz="3000" b="1" dirty="0">
              <a:latin typeface="Arial" charset="0"/>
              <a:ea typeface="Arial" charset="0"/>
              <a:cs typeface="Arial" charset="0"/>
            </a:endParaRPr>
          </a:p>
          <a:p>
            <a:endParaRPr lang="en-US" sz="3000" b="1" dirty="0">
              <a:latin typeface="Arial" charset="0"/>
              <a:ea typeface="Arial" charset="0"/>
              <a:cs typeface="Arial" charset="0"/>
            </a:endParaRPr>
          </a:p>
          <a:p>
            <a:endParaRPr lang="en-US" sz="3000" b="1" dirty="0">
              <a:latin typeface="Arial" charset="0"/>
              <a:ea typeface="Arial" charset="0"/>
              <a:cs typeface="Arial" charset="0"/>
            </a:endParaRPr>
          </a:p>
        </p:txBody>
      </p:sp>
    </p:spTree>
    <p:extLst>
      <p:ext uri="{BB962C8B-B14F-4D97-AF65-F5344CB8AC3E}">
        <p14:creationId xmlns:p14="http://schemas.microsoft.com/office/powerpoint/2010/main" val="427129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Outcomes Framework</a:t>
            </a:r>
          </a:p>
        </p:txBody>
      </p:sp>
      <p:sp>
        <p:nvSpPr>
          <p:cNvPr id="3" name="Content Placeholder 2"/>
          <p:cNvSpPr>
            <a:spLocks noGrp="1"/>
          </p:cNvSpPr>
          <p:nvPr>
            <p:ph idx="1"/>
          </p:nvPr>
        </p:nvSpPr>
        <p:spPr/>
        <p:txBody>
          <a:bodyPr/>
          <a:lstStyle/>
          <a:p>
            <a:r>
              <a:rPr lang="en-US" dirty="0"/>
              <a:t>Answering a question with causal inference:</a:t>
            </a:r>
          </a:p>
          <a:p>
            <a:pPr lvl="1"/>
            <a:r>
              <a:rPr lang="en-US" dirty="0"/>
              <a:t>What is the effect of vaccinating children on cognitive functioning?</a:t>
            </a:r>
          </a:p>
          <a:p>
            <a:pPr lvl="1"/>
            <a:r>
              <a:rPr lang="en-US" dirty="0"/>
              <a:t>What is the effect of health on income?</a:t>
            </a:r>
          </a:p>
          <a:p>
            <a:pPr lvl="1"/>
            <a:r>
              <a:rPr lang="en-US" dirty="0"/>
              <a:t>What is the effect of tracking students on test scores?</a:t>
            </a:r>
          </a:p>
          <a:p>
            <a:r>
              <a:rPr lang="en-US" dirty="0"/>
              <a:t>Need a counterfactual</a:t>
            </a:r>
          </a:p>
          <a:p>
            <a:pPr lvl="1"/>
            <a:r>
              <a:rPr lang="en-US" dirty="0"/>
              <a:t>How would individuals who participated in the program have done in the absence of the program?</a:t>
            </a:r>
          </a:p>
          <a:p>
            <a:pPr lvl="1"/>
            <a:r>
              <a:rPr lang="en-US" dirty="0"/>
              <a:t>How would those not exposed to the program have done in the presence of the program?</a:t>
            </a:r>
          </a:p>
          <a:p>
            <a:r>
              <a:rPr lang="en-US" dirty="0"/>
              <a:t>Missing data problem – fundamental problem with causal inference.</a:t>
            </a:r>
          </a:p>
        </p:txBody>
      </p:sp>
      <p:sp>
        <p:nvSpPr>
          <p:cNvPr id="4" name="Slide Number Placeholder 3"/>
          <p:cNvSpPr>
            <a:spLocks noGrp="1"/>
          </p:cNvSpPr>
          <p:nvPr>
            <p:ph type="sldNum" sz="quarter" idx="12"/>
          </p:nvPr>
        </p:nvSpPr>
        <p:spPr/>
        <p:txBody>
          <a:bodyPr/>
          <a:lstStyle/>
          <a:p>
            <a:fld id="{D4BED497-106E-EA49-9826-2D548DF30CC3}" type="slidenum">
              <a:rPr lang="en-US" smtClean="0"/>
              <a:pPr/>
              <a:t>13</a:t>
            </a:fld>
            <a:endParaRPr lang="en-US"/>
          </a:p>
        </p:txBody>
      </p:sp>
    </p:spTree>
    <p:extLst>
      <p:ext uri="{BB962C8B-B14F-4D97-AF65-F5344CB8AC3E}">
        <p14:creationId xmlns:p14="http://schemas.microsoft.com/office/powerpoint/2010/main" val="162952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Outcomes Framework</a:t>
            </a:r>
          </a:p>
        </p:txBody>
      </p:sp>
      <p:sp>
        <p:nvSpPr>
          <p:cNvPr id="3" name="Content Placeholder 2"/>
          <p:cNvSpPr>
            <a:spLocks noGrp="1"/>
          </p:cNvSpPr>
          <p:nvPr>
            <p:ph idx="1"/>
          </p:nvPr>
        </p:nvSpPr>
        <p:spPr>
          <a:xfrm>
            <a:off x="457200" y="1178134"/>
            <a:ext cx="8229600" cy="4530725"/>
          </a:xfrm>
        </p:spPr>
        <p:txBody>
          <a:bodyPr/>
          <a:lstStyle/>
          <a:p>
            <a:r>
              <a:rPr lang="en-US" dirty="0"/>
              <a:t>Before and After Analysis</a:t>
            </a:r>
          </a:p>
          <a:p>
            <a:pPr lvl="1"/>
            <a:r>
              <a:rPr lang="en-US" dirty="0"/>
              <a:t>Look at some person over time. </a:t>
            </a:r>
          </a:p>
          <a:p>
            <a:pPr lvl="1"/>
            <a:r>
              <a:rPr lang="en-US" dirty="0"/>
              <a:t>Program effect: </a:t>
            </a:r>
          </a:p>
          <a:p>
            <a:pPr marL="344487" lvl="1" indent="0" algn="ctr">
              <a:buNone/>
            </a:pPr>
            <a:r>
              <a:rPr lang="en-US" dirty="0"/>
              <a:t>Outcome after program – outcome before program</a:t>
            </a:r>
          </a:p>
          <a:p>
            <a:r>
              <a:rPr lang="en-US" b="1" dirty="0"/>
              <a:t>What are the problems with this?</a:t>
            </a:r>
          </a:p>
          <a:p>
            <a:r>
              <a:rPr lang="en-US" dirty="0"/>
              <a:t>Does take into account any changes that happened over time</a:t>
            </a:r>
          </a:p>
          <a:p>
            <a:pPr lvl="2">
              <a:defRPr/>
            </a:pPr>
            <a:endParaRPr lang="en-US" dirty="0">
              <a:latin typeface="Arial" charset="0"/>
              <a:ea typeface="Arial" charset="0"/>
              <a:cs typeface="Arial" charset="0"/>
            </a:endParaRPr>
          </a:p>
          <a:p>
            <a:pPr lvl="2"/>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14</a:t>
            </a:fld>
            <a:endParaRPr lang="en-US"/>
          </a:p>
        </p:txBody>
      </p:sp>
    </p:spTree>
    <p:extLst>
      <p:ext uri="{BB962C8B-B14F-4D97-AF65-F5344CB8AC3E}">
        <p14:creationId xmlns:p14="http://schemas.microsoft.com/office/powerpoint/2010/main" val="19908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Outcomes Framework</a:t>
            </a:r>
          </a:p>
        </p:txBody>
      </p:sp>
      <p:sp>
        <p:nvSpPr>
          <p:cNvPr id="3" name="Content Placeholder 2"/>
          <p:cNvSpPr>
            <a:spLocks noGrp="1"/>
          </p:cNvSpPr>
          <p:nvPr>
            <p:ph idx="1"/>
          </p:nvPr>
        </p:nvSpPr>
        <p:spPr>
          <a:xfrm>
            <a:off x="457200" y="1178134"/>
            <a:ext cx="8229600" cy="4530725"/>
          </a:xfrm>
        </p:spPr>
        <p:txBody>
          <a:bodyPr/>
          <a:lstStyle/>
          <a:p>
            <a:r>
              <a:rPr lang="en-US" dirty="0"/>
              <a:t>Treatment versus Comparison: compare group exposed to group not exposed?</a:t>
            </a:r>
          </a:p>
          <a:p>
            <a:r>
              <a:rPr lang="en-US" b="1" dirty="0"/>
              <a:t>What is the problem with this?</a:t>
            </a:r>
          </a:p>
          <a:p>
            <a:r>
              <a:rPr lang="en-US" b="1" dirty="0"/>
              <a:t>Are they the same?</a:t>
            </a:r>
          </a:p>
          <a:p>
            <a:pPr lvl="1"/>
            <a:r>
              <a:rPr lang="en-US" dirty="0"/>
              <a:t>Selection bias</a:t>
            </a:r>
          </a:p>
          <a:p>
            <a:pPr lvl="2"/>
            <a:r>
              <a:rPr lang="en-US" dirty="0">
                <a:latin typeface="Arial" charset="0"/>
                <a:ea typeface="Arial" charset="0"/>
                <a:cs typeface="Arial" charset="0"/>
              </a:rPr>
              <a:t> Participation voluntary: Type of people who take-up or were eligible for the program may be very different from those who did not</a:t>
            </a:r>
          </a:p>
          <a:p>
            <a:pPr lvl="3">
              <a:defRPr/>
            </a:pPr>
            <a:r>
              <a:rPr lang="en-US" dirty="0" err="1">
                <a:latin typeface="Arial" charset="0"/>
                <a:ea typeface="Arial" charset="0"/>
                <a:cs typeface="Arial" charset="0"/>
              </a:rPr>
              <a:t>Wouldn</a:t>
            </a:r>
            <a:r>
              <a:rPr lang="ja-JP" altLang="en-US" dirty="0">
                <a:latin typeface="Arial" charset="0"/>
                <a:ea typeface="Arial" charset="0"/>
                <a:cs typeface="Arial" charset="0"/>
              </a:rPr>
              <a:t>’</a:t>
            </a:r>
            <a:r>
              <a:rPr lang="en-US" dirty="0">
                <a:latin typeface="Arial" charset="0"/>
                <a:ea typeface="Arial" charset="0"/>
                <a:cs typeface="Arial" charset="0"/>
              </a:rPr>
              <a:t>t expect the program to have the same effect</a:t>
            </a:r>
          </a:p>
          <a:p>
            <a:pPr lvl="2">
              <a:defRPr/>
            </a:pPr>
            <a:r>
              <a:rPr lang="en-US" dirty="0">
                <a:latin typeface="Arial" charset="0"/>
                <a:ea typeface="Arial" charset="0"/>
                <a:cs typeface="Arial" charset="0"/>
              </a:rPr>
              <a:t>Programs are Targeted: </a:t>
            </a:r>
            <a:r>
              <a:rPr lang="en-US" dirty="0">
                <a:latin typeface="Arial" charset="0"/>
                <a:ea typeface="Arial" charset="0"/>
                <a:cs typeface="Arial" charset="0"/>
                <a:sym typeface="Wingdings" charset="0"/>
              </a:rPr>
              <a:t>Program areas will differ in observable and unobservable ways precisely because the program intended this </a:t>
            </a:r>
            <a:r>
              <a:rPr lang="en-US" dirty="0">
                <a:latin typeface="Arial" charset="0"/>
                <a:ea typeface="Arial" charset="0"/>
                <a:cs typeface="Arial" charset="0"/>
              </a:rPr>
              <a:t> </a:t>
            </a:r>
          </a:p>
          <a:p>
            <a:pPr marL="1443038" lvl="3" indent="-419100"/>
            <a:r>
              <a:rPr lang="en-US" dirty="0">
                <a:latin typeface="Arial" charset="0"/>
                <a:ea typeface="Arial" charset="0"/>
                <a:cs typeface="Arial" charset="0"/>
              </a:rPr>
              <a:t>i.e. Job training program, want to see effect on employment of unemployed. Need to find a group with comparable education and past incomes.</a:t>
            </a:r>
          </a:p>
          <a:p>
            <a:pPr lvl="2">
              <a:defRPr/>
            </a:pPr>
            <a:endParaRPr lang="en-US" dirty="0">
              <a:latin typeface="Arial" charset="0"/>
              <a:ea typeface="Arial" charset="0"/>
              <a:cs typeface="Arial" charset="0"/>
            </a:endParaRPr>
          </a:p>
          <a:p>
            <a:pPr lvl="2"/>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15</a:t>
            </a:fld>
            <a:endParaRPr lang="en-US"/>
          </a:p>
        </p:txBody>
      </p:sp>
    </p:spTree>
    <p:extLst>
      <p:ext uri="{BB962C8B-B14F-4D97-AF65-F5344CB8AC3E}">
        <p14:creationId xmlns:p14="http://schemas.microsoft.com/office/powerpoint/2010/main" val="16775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450ED4-6FDE-2B4E-ABEF-E646C890F121}" type="slidenum">
              <a:rPr lang="en-US" sz="1200">
                <a:latin typeface="Garamond" charset="0"/>
              </a:rPr>
              <a:pPr eaLnBrk="1" hangingPunct="1"/>
              <a:t>16</a:t>
            </a:fld>
            <a:endParaRPr lang="en-US" sz="1200">
              <a:latin typeface="Garamond" charset="0"/>
            </a:endParaRPr>
          </a:p>
        </p:txBody>
      </p:sp>
      <p:sp>
        <p:nvSpPr>
          <p:cNvPr id="37890" name="Rectangle 2"/>
          <p:cNvSpPr>
            <a:spLocks noGrp="1" noChangeArrowheads="1"/>
          </p:cNvSpPr>
          <p:nvPr>
            <p:ph type="title"/>
          </p:nvPr>
        </p:nvSpPr>
        <p:spPr/>
        <p:txBody>
          <a:bodyPr/>
          <a:lstStyle/>
          <a:p>
            <a:r>
              <a:rPr lang="en-US" dirty="0"/>
              <a:t>Potential Outcomes Framework</a:t>
            </a:r>
            <a:endParaRPr lang="en-US" dirty="0">
              <a:latin typeface="Garamond" charset="0"/>
            </a:endParaRPr>
          </a:p>
        </p:txBody>
      </p:sp>
      <p:sp>
        <p:nvSpPr>
          <p:cNvPr id="37891" name="Rectangle 3"/>
          <p:cNvSpPr>
            <a:spLocks noGrp="1" noChangeArrowheads="1"/>
          </p:cNvSpPr>
          <p:nvPr>
            <p:ph type="body" idx="1"/>
          </p:nvPr>
        </p:nvSpPr>
        <p:spPr>
          <a:xfrm>
            <a:off x="457200" y="1013094"/>
            <a:ext cx="8229600" cy="4530725"/>
          </a:xfrm>
        </p:spPr>
        <p:txBody>
          <a:bodyPr/>
          <a:lstStyle/>
          <a:p>
            <a:pPr eaLnBrk="1" hangingPunct="1">
              <a:buFont typeface="Wingdings" charset="0"/>
              <a:buNone/>
            </a:pPr>
            <a:r>
              <a:rPr lang="en-US" sz="2800" b="1" dirty="0">
                <a:latin typeface="Arial" charset="0"/>
              </a:rPr>
              <a:t>Solution</a:t>
            </a:r>
          </a:p>
          <a:p>
            <a:pPr eaLnBrk="1" hangingPunct="1"/>
            <a:r>
              <a:rPr lang="en-US" dirty="0">
                <a:latin typeface="Arial" charset="0"/>
              </a:rPr>
              <a:t>Need to find credible control group </a:t>
            </a:r>
          </a:p>
          <a:p>
            <a:pPr eaLnBrk="1" hangingPunct="1"/>
            <a:r>
              <a:rPr lang="en-US" b="1" dirty="0">
                <a:latin typeface="Arial" charset="0"/>
              </a:rPr>
              <a:t>RANDOMIZATION often called the gold standard </a:t>
            </a:r>
            <a:r>
              <a:rPr lang="en-US" dirty="0">
                <a:latin typeface="Arial" charset="0"/>
              </a:rPr>
              <a:t>to determine allocation (i.e. like a lottery)</a:t>
            </a:r>
          </a:p>
          <a:p>
            <a:pPr lvl="1"/>
            <a:r>
              <a:rPr lang="en-US" dirty="0">
                <a:latin typeface="Arial" charset="0"/>
              </a:rPr>
              <a:t>See Deaton for critiques</a:t>
            </a:r>
          </a:p>
          <a:p>
            <a:r>
              <a:rPr lang="en-US" dirty="0">
                <a:latin typeface="Arial" charset="0"/>
                <a:ea typeface="Arial" charset="0"/>
                <a:cs typeface="Arial" charset="0"/>
              </a:rPr>
              <a:t>If the group is being randomized is large enough, randomization process is highly likely to produce two groups that are statistically similar on average</a:t>
            </a:r>
          </a:p>
          <a:p>
            <a:pPr lvl="2" eaLnBrk="1" hangingPunct="1"/>
            <a:r>
              <a:rPr lang="en-US" sz="2200" dirty="0">
                <a:latin typeface="Arial" charset="0"/>
                <a:ea typeface="Arial" charset="0"/>
                <a:cs typeface="Arial" charset="0"/>
              </a:rPr>
              <a:t>Statistically equivalent averages for all characteristics between treatment and comparison group</a:t>
            </a:r>
          </a:p>
          <a:p>
            <a:pPr lvl="2" eaLnBrk="1" hangingPunct="1"/>
            <a:r>
              <a:rPr lang="en-US" sz="2200" b="1" dirty="0">
                <a:latin typeface="Arial" charset="0"/>
                <a:ea typeface="Arial" charset="0"/>
                <a:cs typeface="Arial" charset="0"/>
              </a:rPr>
              <a:t>Helps to make sure unobserved characteristics are similar as well as observed</a:t>
            </a:r>
          </a:p>
          <a:p>
            <a:pPr lvl="2" eaLnBrk="1" hangingPunct="1"/>
            <a:r>
              <a:rPr lang="en-US" sz="2000" b="1" dirty="0">
                <a:latin typeface="Arial" charset="0"/>
                <a:ea typeface="Arial" charset="0"/>
                <a:cs typeface="Arial" charset="0"/>
              </a:rPr>
              <a:t>Can use baseline data to test that at least </a:t>
            </a:r>
            <a:r>
              <a:rPr lang="en-US" sz="2000" dirty="0">
                <a:latin typeface="Arial" charset="0"/>
                <a:ea typeface="Arial" charset="0"/>
                <a:cs typeface="Arial" charset="0"/>
              </a:rPr>
              <a:t>the observed characteristics are similar</a:t>
            </a:r>
          </a:p>
          <a:p>
            <a:pPr eaLnBrk="1" hangingPunct="1">
              <a:buFont typeface="Wingdings" charset="0"/>
              <a:buNone/>
            </a:pPr>
            <a:endParaRPr lang="en-US" dirty="0">
              <a:latin typeface="Arial" charset="0"/>
            </a:endParaRPr>
          </a:p>
        </p:txBody>
      </p:sp>
    </p:spTree>
    <p:extLst>
      <p:ext uri="{BB962C8B-B14F-4D97-AF65-F5344CB8AC3E}">
        <p14:creationId xmlns:p14="http://schemas.microsoft.com/office/powerpoint/2010/main" val="29907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anim calcmode="lin" valueType="num">
                                      <p:cBhvr additive="base">
                                        <p:cTn id="19"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anim calcmode="lin" valueType="num">
                                      <p:cBhvr additive="base">
                                        <p:cTn id="25"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F8994A-D89E-9247-BA13-AB32C4D46170}" type="slidenum">
              <a:rPr lang="en-US" sz="1200">
                <a:latin typeface="Garamond" charset="0"/>
              </a:rPr>
              <a:pPr eaLnBrk="1" hangingPunct="1"/>
              <a:t>17</a:t>
            </a:fld>
            <a:endParaRPr lang="en-US" sz="1200">
              <a:latin typeface="Garamond" charset="0"/>
            </a:endParaRPr>
          </a:p>
        </p:txBody>
      </p:sp>
      <p:sp>
        <p:nvSpPr>
          <p:cNvPr id="40962" name="Rectangle 2"/>
          <p:cNvSpPr>
            <a:spLocks noGrp="1" noChangeArrowheads="1"/>
          </p:cNvSpPr>
          <p:nvPr>
            <p:ph type="title"/>
          </p:nvPr>
        </p:nvSpPr>
        <p:spPr>
          <a:xfrm>
            <a:off x="430213" y="323850"/>
            <a:ext cx="8515350" cy="1143000"/>
          </a:xfrm>
        </p:spPr>
        <p:txBody>
          <a:bodyPr/>
          <a:lstStyle/>
          <a:p>
            <a:pPr eaLnBrk="1" hangingPunct="1"/>
            <a:r>
              <a:rPr lang="en-US" dirty="0">
                <a:latin typeface="Garamond" charset="0"/>
              </a:rPr>
              <a:t>The Evaluation Problem</a:t>
            </a:r>
          </a:p>
        </p:txBody>
      </p:sp>
      <p:sp>
        <p:nvSpPr>
          <p:cNvPr id="40963" name="Rectangle 3"/>
          <p:cNvSpPr>
            <a:spLocks noChangeArrowheads="1"/>
          </p:cNvSpPr>
          <p:nvPr/>
        </p:nvSpPr>
        <p:spPr bwMode="auto">
          <a:xfrm>
            <a:off x="1066800" y="4419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Char char="n"/>
            </a:pPr>
            <a:endParaRPr lang="en-US" sz="1500" b="1"/>
          </a:p>
        </p:txBody>
      </p:sp>
      <p:sp>
        <p:nvSpPr>
          <p:cNvPr id="40964" name="Rectangle 4"/>
          <p:cNvSpPr>
            <a:spLocks noChangeArrowheads="1"/>
          </p:cNvSpPr>
          <p:nvPr/>
        </p:nvSpPr>
        <p:spPr bwMode="auto">
          <a:xfrm>
            <a:off x="857250" y="1600200"/>
            <a:ext cx="77724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None/>
            </a:pPr>
            <a:r>
              <a:rPr lang="en-US" sz="2400" b="1"/>
              <a:t>	</a:t>
            </a:r>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r>
              <a:rPr lang="en-US" sz="2400" b="1"/>
              <a:t>	</a:t>
            </a:r>
          </a:p>
        </p:txBody>
      </p:sp>
      <p:sp>
        <p:nvSpPr>
          <p:cNvPr id="40965" name="Rectangle 5"/>
          <p:cNvSpPr>
            <a:spLocks noChangeArrowheads="1"/>
          </p:cNvSpPr>
          <p:nvPr/>
        </p:nvSpPr>
        <p:spPr bwMode="auto">
          <a:xfrm>
            <a:off x="609600" y="1600200"/>
            <a:ext cx="1695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buNone/>
            </a:pPr>
            <a:r>
              <a:rPr lang="en-US" sz="2000" dirty="0">
                <a:solidFill>
                  <a:schemeClr val="bg1"/>
                </a:solidFill>
                <a:latin typeface="Times New Roman" charset="0"/>
              </a:rPr>
              <a:t>Outcome (Y)</a:t>
            </a:r>
          </a:p>
          <a:p>
            <a:pPr eaLnBrk="0" hangingPunct="0"/>
            <a:endParaRPr lang="en-US" sz="2000" dirty="0">
              <a:solidFill>
                <a:schemeClr val="bg1"/>
              </a:solidFill>
              <a:latin typeface="Times New Roman" charset="0"/>
            </a:endParaRPr>
          </a:p>
        </p:txBody>
      </p:sp>
      <p:graphicFrame>
        <p:nvGraphicFramePr>
          <p:cNvPr id="40966" name="Object 2"/>
          <p:cNvGraphicFramePr>
            <a:graphicFrameLocks noChangeAspect="1"/>
          </p:cNvGraphicFramePr>
          <p:nvPr/>
        </p:nvGraphicFramePr>
        <p:xfrm>
          <a:off x="1333500" y="1701800"/>
          <a:ext cx="6718300" cy="3975100"/>
        </p:xfrm>
        <a:graphic>
          <a:graphicData uri="http://schemas.openxmlformats.org/presentationml/2006/ole">
            <mc:AlternateContent xmlns:mc="http://schemas.openxmlformats.org/markup-compatibility/2006">
              <mc:Choice xmlns:v="urn:schemas-microsoft-com:vml" Requires="v">
                <p:oleObj spid="_x0000_s8339" name="Document" r:id="rId4" imgW="4581144" imgH="2720340" progId="Word.Document.8">
                  <p:embed/>
                </p:oleObj>
              </mc:Choice>
              <mc:Fallback>
                <p:oleObj name="Document" r:id="rId4" imgW="4581144" imgH="27203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1701800"/>
                        <a:ext cx="6718300" cy="3975100"/>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967" name="Text Box 7"/>
          <p:cNvSpPr txBox="1">
            <a:spLocks noChangeArrowheads="1"/>
          </p:cNvSpPr>
          <p:nvPr/>
        </p:nvSpPr>
        <p:spPr bwMode="auto">
          <a:xfrm>
            <a:off x="2472367" y="5058269"/>
            <a:ext cx="1714041" cy="61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buNone/>
            </a:pPr>
            <a:r>
              <a:rPr lang="en-US" sz="1800" dirty="0"/>
              <a:t>Before the</a:t>
            </a:r>
          </a:p>
          <a:p>
            <a:pPr eaLnBrk="1" hangingPunct="1">
              <a:spcBef>
                <a:spcPct val="10000"/>
              </a:spcBef>
              <a:buNone/>
            </a:pPr>
            <a:r>
              <a:rPr lang="en-US" sz="1800" dirty="0"/>
              <a:t>Intervention</a:t>
            </a:r>
          </a:p>
        </p:txBody>
      </p:sp>
      <p:sp>
        <p:nvSpPr>
          <p:cNvPr id="40968" name="Text Box 8"/>
          <p:cNvSpPr txBox="1">
            <a:spLocks noChangeArrowheads="1"/>
          </p:cNvSpPr>
          <p:nvPr/>
        </p:nvSpPr>
        <p:spPr bwMode="auto">
          <a:xfrm>
            <a:off x="552450" y="1713868"/>
            <a:ext cx="175260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None/>
            </a:pPr>
            <a:r>
              <a:rPr lang="en-US" sz="1800" dirty="0"/>
              <a:t>Outcome (Y)</a:t>
            </a:r>
          </a:p>
        </p:txBody>
      </p:sp>
    </p:spTree>
    <p:extLst>
      <p:ext uri="{BB962C8B-B14F-4D97-AF65-F5344CB8AC3E}">
        <p14:creationId xmlns:p14="http://schemas.microsoft.com/office/powerpoint/2010/main" val="40368220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1EEADC-ED24-9043-AA89-1DA74D074134}" type="slidenum">
              <a:rPr lang="en-US" sz="1200">
                <a:latin typeface="Garamond" charset="0"/>
              </a:rPr>
              <a:pPr eaLnBrk="1" hangingPunct="1"/>
              <a:t>18</a:t>
            </a:fld>
            <a:endParaRPr lang="en-US" sz="1200">
              <a:latin typeface="Garamond" charset="0"/>
            </a:endParaRPr>
          </a:p>
        </p:txBody>
      </p:sp>
      <p:sp>
        <p:nvSpPr>
          <p:cNvPr id="43010" name="Rectangle 2"/>
          <p:cNvSpPr>
            <a:spLocks noGrp="1" noChangeArrowheads="1"/>
          </p:cNvSpPr>
          <p:nvPr>
            <p:ph type="title"/>
          </p:nvPr>
        </p:nvSpPr>
        <p:spPr/>
        <p:txBody>
          <a:bodyPr/>
          <a:lstStyle/>
          <a:p>
            <a:pPr eaLnBrk="1" hangingPunct="1"/>
            <a:r>
              <a:rPr lang="en-US" dirty="0">
                <a:latin typeface="Garamond" charset="0"/>
              </a:rPr>
              <a:t>The Evaluation Problem</a:t>
            </a:r>
            <a:br>
              <a:rPr lang="en-US" dirty="0">
                <a:latin typeface="Garamond" charset="0"/>
              </a:rPr>
            </a:br>
            <a:endParaRPr lang="en-US" dirty="0">
              <a:latin typeface="Garamond" charset="0"/>
            </a:endParaRPr>
          </a:p>
        </p:txBody>
      </p:sp>
      <p:sp>
        <p:nvSpPr>
          <p:cNvPr id="43011" name="Rectangle 13"/>
          <p:cNvSpPr>
            <a:spLocks noGrp="1" noChangeArrowheads="1"/>
          </p:cNvSpPr>
          <p:nvPr>
            <p:ph type="body" sz="half" idx="2"/>
          </p:nvPr>
        </p:nvSpPr>
        <p:spPr>
          <a:xfrm>
            <a:off x="5420301" y="1752600"/>
            <a:ext cx="4123731" cy="4530725"/>
          </a:xfrm>
        </p:spPr>
        <p:txBody>
          <a:bodyPr/>
          <a:lstStyle/>
          <a:p>
            <a:pPr eaLnBrk="1" hangingPunct="1"/>
            <a:r>
              <a:rPr lang="en-US" sz="2600" dirty="0">
                <a:latin typeface="Arial" charset="0"/>
              </a:rPr>
              <a:t>Value of the outcome rises from Y</a:t>
            </a:r>
            <a:r>
              <a:rPr lang="en-US" sz="2600" baseline="-25000" dirty="0">
                <a:latin typeface="Arial" charset="0"/>
              </a:rPr>
              <a:t>0</a:t>
            </a:r>
            <a:r>
              <a:rPr lang="en-US" sz="2600" dirty="0">
                <a:latin typeface="Arial" charset="0"/>
              </a:rPr>
              <a:t> to Y</a:t>
            </a:r>
            <a:r>
              <a:rPr lang="en-US" sz="2600" baseline="-25000" dirty="0">
                <a:latin typeface="Arial" charset="0"/>
              </a:rPr>
              <a:t>1</a:t>
            </a:r>
          </a:p>
          <a:p>
            <a:pPr eaLnBrk="1" hangingPunct="1"/>
            <a:r>
              <a:rPr lang="en-US" sz="2600" dirty="0">
                <a:latin typeface="Arial" charset="0"/>
              </a:rPr>
              <a:t>Before-After Analysis would show the impact of the program to be</a:t>
            </a:r>
          </a:p>
          <a:p>
            <a:pPr algn="ctr" eaLnBrk="1" hangingPunct="1">
              <a:buFont typeface="Wingdings" charset="0"/>
              <a:buNone/>
            </a:pPr>
            <a:r>
              <a:rPr lang="en-US" sz="2600" b="1" dirty="0">
                <a:latin typeface="Arial" charset="0"/>
              </a:rPr>
              <a:t>Y</a:t>
            </a:r>
            <a:r>
              <a:rPr lang="en-US" sz="2600" b="1" baseline="-25000" dirty="0">
                <a:latin typeface="Arial" charset="0"/>
              </a:rPr>
              <a:t>1</a:t>
            </a:r>
            <a:r>
              <a:rPr lang="en-US" sz="2600" b="1" dirty="0">
                <a:latin typeface="Arial" charset="0"/>
              </a:rPr>
              <a:t>- Y</a:t>
            </a:r>
            <a:r>
              <a:rPr lang="en-US" sz="2600" b="1" baseline="-25000" dirty="0">
                <a:latin typeface="Arial" charset="0"/>
              </a:rPr>
              <a:t>0</a:t>
            </a:r>
          </a:p>
        </p:txBody>
      </p:sp>
      <p:sp>
        <p:nvSpPr>
          <p:cNvPr id="43012" name="Rectangle 3"/>
          <p:cNvSpPr>
            <a:spLocks noChangeArrowheads="1"/>
          </p:cNvSpPr>
          <p:nvPr/>
        </p:nvSpPr>
        <p:spPr bwMode="auto">
          <a:xfrm>
            <a:off x="1066800" y="4419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Char char="n"/>
            </a:pPr>
            <a:endParaRPr lang="en-US" sz="1500" b="1"/>
          </a:p>
        </p:txBody>
      </p:sp>
      <p:sp>
        <p:nvSpPr>
          <p:cNvPr id="43013" name="Rectangle 4"/>
          <p:cNvSpPr>
            <a:spLocks noChangeArrowheads="1"/>
          </p:cNvSpPr>
          <p:nvPr/>
        </p:nvSpPr>
        <p:spPr bwMode="auto">
          <a:xfrm>
            <a:off x="857250" y="1600200"/>
            <a:ext cx="77724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None/>
            </a:pPr>
            <a:r>
              <a:rPr lang="en-US" sz="2400" b="1"/>
              <a:t>	</a:t>
            </a:r>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r>
              <a:rPr lang="en-US" sz="2400" b="1"/>
              <a:t>	</a:t>
            </a:r>
          </a:p>
        </p:txBody>
      </p:sp>
      <p:graphicFrame>
        <p:nvGraphicFramePr>
          <p:cNvPr id="43014" name="Object 2"/>
          <p:cNvGraphicFramePr>
            <a:graphicFrameLocks noChangeAspect="1"/>
          </p:cNvGraphicFramePr>
          <p:nvPr>
            <p:extLst>
              <p:ext uri="{D42A27DB-BD31-4B8C-83A1-F6EECF244321}">
                <p14:modId xmlns:p14="http://schemas.microsoft.com/office/powerpoint/2010/main" val="337578922"/>
              </p:ext>
            </p:extLst>
          </p:nvPr>
        </p:nvGraphicFramePr>
        <p:xfrm>
          <a:off x="152401" y="1752600"/>
          <a:ext cx="5267900" cy="3343275"/>
        </p:xfrm>
        <a:graphic>
          <a:graphicData uri="http://schemas.openxmlformats.org/presentationml/2006/ole">
            <mc:AlternateContent xmlns:mc="http://schemas.openxmlformats.org/markup-compatibility/2006">
              <mc:Choice xmlns:v="urn:schemas-microsoft-com:vml" Requires="v">
                <p:oleObj spid="_x0000_s11410" name="Document" r:id="rId4" imgW="4597400" imgH="2463800" progId="Word.Document.8">
                  <p:embed/>
                </p:oleObj>
              </mc:Choice>
              <mc:Fallback>
                <p:oleObj name="Document" r:id="rId4" imgW="4597400" imgH="2463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1752600"/>
                        <a:ext cx="5267900" cy="334327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015" name="Rectangle 6"/>
          <p:cNvSpPr>
            <a:spLocks noChangeArrowheads="1"/>
          </p:cNvSpPr>
          <p:nvPr/>
        </p:nvSpPr>
        <p:spPr bwMode="auto">
          <a:xfrm>
            <a:off x="1981200" y="5578475"/>
            <a:ext cx="18857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fr-FR" sz="2000" b="1" i="1" dirty="0">
                <a:solidFill>
                  <a:srgbClr val="000000"/>
                </a:solidFill>
              </a:rPr>
              <a:t>Intervention</a:t>
            </a:r>
            <a:r>
              <a:rPr lang="en-US" sz="2000" dirty="0">
                <a:latin typeface="Times New Roman" charset="0"/>
              </a:rPr>
              <a:t> </a:t>
            </a:r>
          </a:p>
        </p:txBody>
      </p:sp>
      <p:sp>
        <p:nvSpPr>
          <p:cNvPr id="43016" name="Line 7"/>
          <p:cNvSpPr>
            <a:spLocks noChangeShapeType="1"/>
          </p:cNvSpPr>
          <p:nvPr/>
        </p:nvSpPr>
        <p:spPr bwMode="auto">
          <a:xfrm flipV="1">
            <a:off x="2895600" y="3390900"/>
            <a:ext cx="0" cy="2190750"/>
          </a:xfrm>
          <a:prstGeom prst="line">
            <a:avLst/>
          </a:prstGeom>
          <a:noFill/>
          <a:ln w="31750">
            <a:solidFill>
              <a:srgbClr val="FF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17" name="Text Box 8"/>
          <p:cNvSpPr txBox="1">
            <a:spLocks noChangeArrowheads="1"/>
          </p:cNvSpPr>
          <p:nvPr/>
        </p:nvSpPr>
        <p:spPr bwMode="auto">
          <a:xfrm>
            <a:off x="76200" y="1371600"/>
            <a:ext cx="175260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None/>
            </a:pPr>
            <a:r>
              <a:rPr lang="en-US" sz="1800" dirty="0"/>
              <a:t>Outcome (Y)</a:t>
            </a:r>
          </a:p>
        </p:txBody>
      </p:sp>
      <p:sp>
        <p:nvSpPr>
          <p:cNvPr id="43018" name="Text Box 9"/>
          <p:cNvSpPr txBox="1">
            <a:spLocks noChangeArrowheads="1"/>
          </p:cNvSpPr>
          <p:nvPr/>
        </p:nvSpPr>
        <p:spPr bwMode="auto">
          <a:xfrm>
            <a:off x="990599" y="4876800"/>
            <a:ext cx="1565311" cy="61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buNone/>
            </a:pPr>
            <a:r>
              <a:rPr lang="en-US" sz="1800" dirty="0"/>
              <a:t>Before the</a:t>
            </a:r>
          </a:p>
          <a:p>
            <a:pPr eaLnBrk="1" hangingPunct="1">
              <a:spcBef>
                <a:spcPct val="10000"/>
              </a:spcBef>
              <a:buNone/>
            </a:pPr>
            <a:r>
              <a:rPr lang="en-US" sz="1800" dirty="0"/>
              <a:t>Intervention</a:t>
            </a:r>
          </a:p>
        </p:txBody>
      </p:sp>
      <p:sp>
        <p:nvSpPr>
          <p:cNvPr id="43019" name="Text Box 10"/>
          <p:cNvSpPr txBox="1">
            <a:spLocks noChangeArrowheads="1"/>
          </p:cNvSpPr>
          <p:nvPr/>
        </p:nvSpPr>
        <p:spPr bwMode="auto">
          <a:xfrm>
            <a:off x="3352800" y="4876800"/>
            <a:ext cx="1447800" cy="61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buNone/>
            </a:pPr>
            <a:r>
              <a:rPr lang="en-US" sz="1800" dirty="0"/>
              <a:t>After the</a:t>
            </a:r>
          </a:p>
          <a:p>
            <a:pPr eaLnBrk="1" hangingPunct="1">
              <a:spcBef>
                <a:spcPct val="10000"/>
              </a:spcBef>
              <a:buNone/>
            </a:pPr>
            <a:r>
              <a:rPr lang="en-US" sz="1800" dirty="0"/>
              <a:t>Intervention</a:t>
            </a:r>
          </a:p>
        </p:txBody>
      </p:sp>
    </p:spTree>
    <p:extLst>
      <p:ext uri="{BB962C8B-B14F-4D97-AF65-F5344CB8AC3E}">
        <p14:creationId xmlns:p14="http://schemas.microsoft.com/office/powerpoint/2010/main" val="42555424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597FEB-7014-E144-9DFB-7C5353FC4F62}" type="slidenum">
              <a:rPr lang="en-US" sz="1200">
                <a:latin typeface="Garamond" charset="0"/>
              </a:rPr>
              <a:pPr eaLnBrk="1" hangingPunct="1"/>
              <a:t>19</a:t>
            </a:fld>
            <a:endParaRPr lang="en-US" sz="1200">
              <a:latin typeface="Garamond" charset="0"/>
            </a:endParaRPr>
          </a:p>
        </p:txBody>
      </p:sp>
      <p:sp>
        <p:nvSpPr>
          <p:cNvPr id="45058" name="Rectangle 2"/>
          <p:cNvSpPr>
            <a:spLocks noGrp="1" noChangeArrowheads="1"/>
          </p:cNvSpPr>
          <p:nvPr>
            <p:ph type="title"/>
          </p:nvPr>
        </p:nvSpPr>
        <p:spPr>
          <a:xfrm>
            <a:off x="430213" y="323850"/>
            <a:ext cx="8515350" cy="1143000"/>
          </a:xfrm>
        </p:spPr>
        <p:txBody>
          <a:bodyPr/>
          <a:lstStyle/>
          <a:p>
            <a:pPr eaLnBrk="1" hangingPunct="1"/>
            <a:r>
              <a:rPr lang="en-US" dirty="0">
                <a:latin typeface="Garamond" charset="0"/>
              </a:rPr>
              <a:t>The Evaluation Problem</a:t>
            </a:r>
            <a:br>
              <a:rPr lang="en-US" dirty="0">
                <a:latin typeface="Garamond" charset="0"/>
              </a:rPr>
            </a:br>
            <a:r>
              <a:rPr lang="en-US" dirty="0">
                <a:latin typeface="Garamond" charset="0"/>
              </a:rPr>
              <a:t>Add the counterfactual</a:t>
            </a:r>
          </a:p>
        </p:txBody>
      </p:sp>
      <p:sp>
        <p:nvSpPr>
          <p:cNvPr id="45059" name="Rectangle 3"/>
          <p:cNvSpPr>
            <a:spLocks noChangeArrowheads="1"/>
          </p:cNvSpPr>
          <p:nvPr/>
        </p:nvSpPr>
        <p:spPr bwMode="auto">
          <a:xfrm>
            <a:off x="1066800" y="4419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Char char="n"/>
            </a:pPr>
            <a:endParaRPr lang="en-US" sz="1500" b="1"/>
          </a:p>
        </p:txBody>
      </p:sp>
      <p:sp>
        <p:nvSpPr>
          <p:cNvPr id="45060" name="Rectangle 4"/>
          <p:cNvSpPr>
            <a:spLocks noChangeArrowheads="1"/>
          </p:cNvSpPr>
          <p:nvPr/>
        </p:nvSpPr>
        <p:spPr bwMode="auto">
          <a:xfrm>
            <a:off x="857250" y="1600200"/>
            <a:ext cx="77724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None/>
            </a:pPr>
            <a:r>
              <a:rPr lang="en-US" sz="2400" b="1"/>
              <a:t>	</a:t>
            </a:r>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r>
              <a:rPr lang="en-US" sz="2400" b="1"/>
              <a:t>	</a:t>
            </a:r>
          </a:p>
        </p:txBody>
      </p:sp>
      <p:graphicFrame>
        <p:nvGraphicFramePr>
          <p:cNvPr id="45061" name="Object 2"/>
          <p:cNvGraphicFramePr>
            <a:graphicFrameLocks noChangeAspect="1"/>
          </p:cNvGraphicFramePr>
          <p:nvPr/>
        </p:nvGraphicFramePr>
        <p:xfrm>
          <a:off x="685800" y="2209800"/>
          <a:ext cx="6472238" cy="2619375"/>
        </p:xfrm>
        <a:graphic>
          <a:graphicData uri="http://schemas.openxmlformats.org/presentationml/2006/ole">
            <mc:AlternateContent xmlns:mc="http://schemas.openxmlformats.org/markup-compatibility/2006">
              <mc:Choice xmlns:v="urn:schemas-microsoft-com:vml" Requires="v">
                <p:oleObj spid="_x0000_s13458" name="Document" r:id="rId4" imgW="18387302" imgH="9904762" progId="Word.Document.8">
                  <p:embed/>
                </p:oleObj>
              </mc:Choice>
              <mc:Fallback>
                <p:oleObj name="Document" r:id="rId4" imgW="18387302" imgH="990476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6472238" cy="261937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5062" name="Rectangle 6"/>
          <p:cNvSpPr>
            <a:spLocks noChangeArrowheads="1"/>
          </p:cNvSpPr>
          <p:nvPr/>
        </p:nvSpPr>
        <p:spPr bwMode="auto">
          <a:xfrm>
            <a:off x="3138990" y="5605771"/>
            <a:ext cx="2357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buNone/>
            </a:pPr>
            <a:r>
              <a:rPr lang="fr-FR" sz="2000" b="1" i="1">
                <a:solidFill>
                  <a:srgbClr val="000000"/>
                </a:solidFill>
              </a:rPr>
              <a:t>Intervention</a:t>
            </a:r>
            <a:r>
              <a:rPr lang="en-US" sz="2000" dirty="0">
                <a:latin typeface="Times New Roman" charset="0"/>
              </a:rPr>
              <a:t> </a:t>
            </a:r>
          </a:p>
        </p:txBody>
      </p:sp>
      <p:sp>
        <p:nvSpPr>
          <p:cNvPr id="45063" name="Line 7"/>
          <p:cNvSpPr>
            <a:spLocks noChangeShapeType="1"/>
          </p:cNvSpPr>
          <p:nvPr/>
        </p:nvSpPr>
        <p:spPr bwMode="auto">
          <a:xfrm flipV="1">
            <a:off x="4114800" y="3390900"/>
            <a:ext cx="0" cy="2190750"/>
          </a:xfrm>
          <a:prstGeom prst="line">
            <a:avLst/>
          </a:prstGeom>
          <a:noFill/>
          <a:ln w="31750">
            <a:solidFill>
              <a:srgbClr val="FF00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4" name="Text Box 8"/>
          <p:cNvSpPr txBox="1">
            <a:spLocks noChangeArrowheads="1"/>
          </p:cNvSpPr>
          <p:nvPr/>
        </p:nvSpPr>
        <p:spPr bwMode="auto">
          <a:xfrm>
            <a:off x="1352550" y="4876800"/>
            <a:ext cx="1771650" cy="61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buNone/>
            </a:pPr>
            <a:r>
              <a:rPr lang="en-US" sz="1800" dirty="0"/>
              <a:t>Before the</a:t>
            </a:r>
          </a:p>
          <a:p>
            <a:pPr eaLnBrk="1" hangingPunct="1">
              <a:spcBef>
                <a:spcPct val="10000"/>
              </a:spcBef>
              <a:buNone/>
            </a:pPr>
            <a:r>
              <a:rPr lang="en-US" sz="1800" dirty="0"/>
              <a:t>Intervention</a:t>
            </a:r>
          </a:p>
        </p:txBody>
      </p:sp>
      <p:sp>
        <p:nvSpPr>
          <p:cNvPr id="45065" name="Text Box 9"/>
          <p:cNvSpPr txBox="1">
            <a:spLocks noChangeArrowheads="1"/>
          </p:cNvSpPr>
          <p:nvPr/>
        </p:nvSpPr>
        <p:spPr bwMode="auto">
          <a:xfrm>
            <a:off x="4419600" y="4876800"/>
            <a:ext cx="1653654" cy="618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buNone/>
            </a:pPr>
            <a:r>
              <a:rPr lang="en-US" sz="1800"/>
              <a:t>After the</a:t>
            </a:r>
          </a:p>
          <a:p>
            <a:pPr eaLnBrk="1" hangingPunct="1">
              <a:spcBef>
                <a:spcPct val="10000"/>
              </a:spcBef>
              <a:buNone/>
            </a:pPr>
            <a:r>
              <a:rPr lang="en-US" sz="1800" dirty="0"/>
              <a:t>Intervention</a:t>
            </a:r>
          </a:p>
        </p:txBody>
      </p:sp>
      <p:sp>
        <p:nvSpPr>
          <p:cNvPr id="45066" name="TextBox 10"/>
          <p:cNvSpPr txBox="1">
            <a:spLocks noChangeArrowheads="1"/>
          </p:cNvSpPr>
          <p:nvPr/>
        </p:nvSpPr>
        <p:spPr bwMode="auto">
          <a:xfrm>
            <a:off x="7086600" y="2971800"/>
            <a:ext cx="1600200"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en-US" sz="1800" dirty="0"/>
              <a:t>Missing Data Problem</a:t>
            </a:r>
          </a:p>
        </p:txBody>
      </p:sp>
      <p:sp>
        <p:nvSpPr>
          <p:cNvPr id="12" name="Left Arrow 11"/>
          <p:cNvSpPr/>
          <p:nvPr/>
        </p:nvSpPr>
        <p:spPr>
          <a:xfrm>
            <a:off x="6477000" y="3048000"/>
            <a:ext cx="533400" cy="4572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676411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Who am I</a:t>
            </a:r>
          </a:p>
          <a:p>
            <a:r>
              <a:rPr lang="en-US" dirty="0"/>
              <a:t>Student introductions</a:t>
            </a:r>
          </a:p>
          <a:p>
            <a:r>
              <a:rPr lang="en-US" dirty="0"/>
              <a:t>Syllabus</a:t>
            </a:r>
          </a:p>
          <a:p>
            <a:r>
              <a:rPr lang="en-US" dirty="0"/>
              <a:t>History of randomization</a:t>
            </a:r>
          </a:p>
          <a:p>
            <a:r>
              <a:rPr lang="en-US" dirty="0"/>
              <a:t>Counterfactual – words and graphs</a:t>
            </a:r>
          </a:p>
          <a:p>
            <a:r>
              <a:rPr lang="en-US" dirty="0"/>
              <a:t>Potential Outcomes Framework – Rubin Causal Model</a:t>
            </a:r>
          </a:p>
          <a:p>
            <a:r>
              <a:rPr lang="en-US" dirty="0"/>
              <a:t>Benefits and limitation of RCTs</a:t>
            </a:r>
          </a:p>
          <a:p>
            <a:pPr lvl="1"/>
            <a:r>
              <a:rPr lang="en-US" dirty="0"/>
              <a:t>The development economic debate</a:t>
            </a:r>
          </a:p>
          <a:p>
            <a:r>
              <a:rPr lang="en-US" dirty="0"/>
              <a:t>Difference-in-Difference model</a:t>
            </a:r>
          </a:p>
          <a:p>
            <a:r>
              <a:rPr lang="en-US"/>
              <a:t>Regression Discontinuity Design</a:t>
            </a:r>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2</a:t>
            </a:fld>
            <a:endParaRPr lang="en-US"/>
          </a:p>
        </p:txBody>
      </p:sp>
    </p:spTree>
    <p:extLst>
      <p:ext uri="{BB962C8B-B14F-4D97-AF65-F5344CB8AC3E}">
        <p14:creationId xmlns:p14="http://schemas.microsoft.com/office/powerpoint/2010/main" val="166352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335A8D-1DDB-574C-A1F2-BBA8BB8CDF6F}" type="slidenum">
              <a:rPr lang="en-US" sz="1200">
                <a:latin typeface="Garamond" charset="0"/>
              </a:rPr>
              <a:pPr eaLnBrk="1" hangingPunct="1"/>
              <a:t>20</a:t>
            </a:fld>
            <a:endParaRPr lang="en-US" sz="1200">
              <a:latin typeface="Garamond" charset="0"/>
            </a:endParaRPr>
          </a:p>
        </p:txBody>
      </p:sp>
      <p:sp>
        <p:nvSpPr>
          <p:cNvPr id="47106" name="Rectangle 2"/>
          <p:cNvSpPr>
            <a:spLocks noGrp="1" noChangeArrowheads="1"/>
          </p:cNvSpPr>
          <p:nvPr>
            <p:ph type="title"/>
          </p:nvPr>
        </p:nvSpPr>
        <p:spPr>
          <a:xfrm>
            <a:off x="430213" y="323850"/>
            <a:ext cx="8515350" cy="1143000"/>
          </a:xfrm>
        </p:spPr>
        <p:txBody>
          <a:bodyPr/>
          <a:lstStyle/>
          <a:p>
            <a:pPr eaLnBrk="1" hangingPunct="1"/>
            <a:r>
              <a:rPr lang="en-US" dirty="0">
                <a:latin typeface="Garamond" charset="0"/>
              </a:rPr>
              <a:t>The Evaluation Problem</a:t>
            </a:r>
            <a:br>
              <a:rPr lang="en-US" dirty="0">
                <a:latin typeface="Garamond" charset="0"/>
              </a:rPr>
            </a:br>
            <a:r>
              <a:rPr lang="en-US" dirty="0">
                <a:latin typeface="Garamond" charset="0"/>
              </a:rPr>
              <a:t>True impact</a:t>
            </a:r>
          </a:p>
        </p:txBody>
      </p:sp>
      <p:sp>
        <p:nvSpPr>
          <p:cNvPr id="47107" name="Rectangle 3"/>
          <p:cNvSpPr>
            <a:spLocks noChangeArrowheads="1"/>
          </p:cNvSpPr>
          <p:nvPr/>
        </p:nvSpPr>
        <p:spPr bwMode="auto">
          <a:xfrm>
            <a:off x="1066800" y="4419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Char char="n"/>
            </a:pPr>
            <a:endParaRPr lang="en-US" sz="1500" b="1"/>
          </a:p>
        </p:txBody>
      </p:sp>
      <p:sp>
        <p:nvSpPr>
          <p:cNvPr id="47108" name="Rectangle 4"/>
          <p:cNvSpPr>
            <a:spLocks noChangeArrowheads="1"/>
          </p:cNvSpPr>
          <p:nvPr/>
        </p:nvSpPr>
        <p:spPr bwMode="auto">
          <a:xfrm>
            <a:off x="857250" y="1600200"/>
            <a:ext cx="77724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5000"/>
              </a:spcBef>
              <a:buClr>
                <a:schemeClr val="accent1"/>
              </a:buClr>
              <a:buSzPct val="65000"/>
              <a:buFont typeface="Wingdings" charset="0"/>
              <a:buNone/>
            </a:pPr>
            <a:r>
              <a:rPr lang="en-US" sz="2400" b="1"/>
              <a:t>	</a:t>
            </a:r>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endParaRPr lang="en-US" sz="2400" b="1"/>
          </a:p>
          <a:p>
            <a:pPr marL="342900" indent="-342900">
              <a:spcBef>
                <a:spcPct val="25000"/>
              </a:spcBef>
              <a:buClr>
                <a:schemeClr val="accent1"/>
              </a:buClr>
              <a:buSzPct val="65000"/>
              <a:buFont typeface="Wingdings" charset="0"/>
              <a:buNone/>
            </a:pPr>
            <a:r>
              <a:rPr lang="en-US" sz="2400" b="1"/>
              <a:t>	</a:t>
            </a:r>
          </a:p>
        </p:txBody>
      </p:sp>
      <p:graphicFrame>
        <p:nvGraphicFramePr>
          <p:cNvPr id="47109" name="Object 2"/>
          <p:cNvGraphicFramePr>
            <a:graphicFrameLocks noChangeAspect="1"/>
          </p:cNvGraphicFramePr>
          <p:nvPr/>
        </p:nvGraphicFramePr>
        <p:xfrm>
          <a:off x="1066800" y="1712913"/>
          <a:ext cx="7181850" cy="4840287"/>
        </p:xfrm>
        <a:graphic>
          <a:graphicData uri="http://schemas.openxmlformats.org/presentationml/2006/ole">
            <mc:AlternateContent xmlns:mc="http://schemas.openxmlformats.org/markup-compatibility/2006">
              <mc:Choice xmlns:v="urn:schemas-microsoft-com:vml" Requires="v">
                <p:oleObj spid="_x0000_s15506" name="Document" r:id="rId4" imgW="4600575" imgH="3514725" progId="Word.Document.8">
                  <p:embed/>
                </p:oleObj>
              </mc:Choice>
              <mc:Fallback>
                <p:oleObj name="Document" r:id="rId4" imgW="4600575" imgH="351472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12913"/>
                        <a:ext cx="7181850" cy="4840287"/>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379570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7814"/>
            <a:ext cx="8587648" cy="735280"/>
          </a:xfrm>
        </p:spPr>
        <p:txBody>
          <a:bodyPr/>
          <a:lstStyle/>
          <a:p>
            <a:r>
              <a:rPr lang="en-US" dirty="0"/>
              <a:t>Treatment and Comparison </a:t>
            </a:r>
            <a:br>
              <a:rPr lang="en-US" dirty="0"/>
            </a:br>
            <a:r>
              <a:rPr lang="en-US" dirty="0"/>
              <a:t>3 Similarities Needed (Gertler et al 2008)</a:t>
            </a:r>
          </a:p>
        </p:txBody>
      </p:sp>
      <p:sp>
        <p:nvSpPr>
          <p:cNvPr id="8" name="Content Placeholder 7"/>
          <p:cNvSpPr>
            <a:spLocks noGrp="1"/>
          </p:cNvSpPr>
          <p:nvPr>
            <p:ph idx="1"/>
          </p:nvPr>
        </p:nvSpPr>
        <p:spPr>
          <a:xfrm>
            <a:off x="457200" y="1566280"/>
            <a:ext cx="8229600" cy="4530725"/>
          </a:xfrm>
        </p:spPr>
        <p:txBody>
          <a:bodyPr/>
          <a:lstStyle/>
          <a:p>
            <a:pPr marL="457200" indent="-457200">
              <a:buFont typeface="+mj-lt"/>
              <a:buAutoNum type="arabicPeriod"/>
            </a:pPr>
            <a:r>
              <a:rPr lang="en-US" dirty="0"/>
              <a:t>T and C must be similar in absence of the program.</a:t>
            </a:r>
          </a:p>
          <a:p>
            <a:pPr lvl="1"/>
            <a:r>
              <a:rPr lang="en-US" dirty="0"/>
              <a:t>Mean of Y for treatment and control must be the same, had the treated never been treated.</a:t>
            </a:r>
          </a:p>
          <a:p>
            <a:pPr lvl="1"/>
            <a:r>
              <a:rPr lang="en-US" dirty="0"/>
              <a:t>Not a testable assumption but can test if baseline characteristics need to look the same</a:t>
            </a:r>
          </a:p>
          <a:p>
            <a:pPr lvl="2"/>
            <a:r>
              <a:rPr lang="en-US" dirty="0"/>
              <a:t>See if Y is the same for treatment and control prior to the program. Also see if other pre-program characteristics same between T and C. T-test </a:t>
            </a:r>
          </a:p>
          <a:p>
            <a:pPr lvl="1"/>
            <a:endParaRPr lang="en-US" dirty="0"/>
          </a:p>
        </p:txBody>
      </p:sp>
      <p:sp>
        <p:nvSpPr>
          <p:cNvPr id="6" name="Slide Number Placeholder 5"/>
          <p:cNvSpPr>
            <a:spLocks noGrp="1"/>
          </p:cNvSpPr>
          <p:nvPr>
            <p:ph type="sldNum" sz="quarter" idx="12"/>
          </p:nvPr>
        </p:nvSpPr>
        <p:spPr/>
        <p:txBody>
          <a:bodyPr/>
          <a:lstStyle/>
          <a:p>
            <a:pPr>
              <a:defRPr/>
            </a:pPr>
            <a:fld id="{7E121FB0-5625-AD43-8E16-6C089BF660B5}" type="slidenum">
              <a:rPr lang="en-US" smtClean="0"/>
              <a:pPr>
                <a:defRPr/>
              </a:pPr>
              <a:t>21</a:t>
            </a:fld>
            <a:endParaRPr lang="en-US"/>
          </a:p>
        </p:txBody>
      </p:sp>
    </p:spTree>
    <p:extLst>
      <p:ext uri="{BB962C8B-B14F-4D97-AF65-F5344CB8AC3E}">
        <p14:creationId xmlns:p14="http://schemas.microsoft.com/office/powerpoint/2010/main" val="142786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7814"/>
            <a:ext cx="8587648" cy="735280"/>
          </a:xfrm>
        </p:spPr>
        <p:txBody>
          <a:bodyPr/>
          <a:lstStyle/>
          <a:p>
            <a:r>
              <a:rPr lang="en-US" dirty="0"/>
              <a:t>Treatment and Comparison </a:t>
            </a:r>
            <a:br>
              <a:rPr lang="en-US" dirty="0"/>
            </a:br>
            <a:r>
              <a:rPr lang="en-US" dirty="0"/>
              <a:t>3 Similarities Needed (Gertler et al 2008)</a:t>
            </a:r>
          </a:p>
        </p:txBody>
      </p:sp>
      <p:sp>
        <p:nvSpPr>
          <p:cNvPr id="8" name="Content Placeholder 7"/>
          <p:cNvSpPr>
            <a:spLocks noGrp="1"/>
          </p:cNvSpPr>
          <p:nvPr>
            <p:ph idx="1"/>
          </p:nvPr>
        </p:nvSpPr>
        <p:spPr>
          <a:xfrm>
            <a:off x="457200" y="1566280"/>
            <a:ext cx="8229600" cy="4530725"/>
          </a:xfrm>
        </p:spPr>
        <p:txBody>
          <a:bodyPr/>
          <a:lstStyle/>
          <a:p>
            <a:pPr marL="457200" indent="-457200">
              <a:buFont typeface="+mj-lt"/>
              <a:buAutoNum type="arabicPeriod" startAt="2"/>
            </a:pPr>
            <a:r>
              <a:rPr lang="en-US" dirty="0"/>
              <a:t>Treatment and comparison must react to the program in the same way</a:t>
            </a:r>
          </a:p>
          <a:p>
            <a:pPr lvl="1"/>
            <a:r>
              <a:rPr lang="en-US" dirty="0"/>
              <a:t>E.g. if a job training program, the incomes of T should be able to benefit the same way as the incomes of C </a:t>
            </a:r>
          </a:p>
          <a:p>
            <a:pPr lvl="1"/>
            <a:r>
              <a:rPr lang="en-US" dirty="0"/>
              <a:t>This may not be the case if your comparison group is not an RCT and one area richer than other,</a:t>
            </a:r>
          </a:p>
          <a:p>
            <a:pPr marL="457200" indent="-457200">
              <a:buFont typeface="+mj-lt"/>
              <a:buAutoNum type="arabicPeriod" startAt="2"/>
            </a:pPr>
            <a:r>
              <a:rPr lang="en-US" dirty="0"/>
              <a:t>Contamination: T and C cannot be differently exposed to</a:t>
            </a:r>
            <a:r>
              <a:rPr lang="en-US" b="1" i="1" dirty="0"/>
              <a:t> other </a:t>
            </a:r>
            <a:r>
              <a:rPr lang="en-US" dirty="0"/>
              <a:t>interventions or programs</a:t>
            </a:r>
          </a:p>
          <a:p>
            <a:pPr lvl="1"/>
            <a:endParaRPr lang="en-US" dirty="0"/>
          </a:p>
        </p:txBody>
      </p:sp>
      <p:sp>
        <p:nvSpPr>
          <p:cNvPr id="6" name="Slide Number Placeholder 5"/>
          <p:cNvSpPr>
            <a:spLocks noGrp="1"/>
          </p:cNvSpPr>
          <p:nvPr>
            <p:ph type="sldNum" sz="quarter" idx="12"/>
          </p:nvPr>
        </p:nvSpPr>
        <p:spPr/>
        <p:txBody>
          <a:bodyPr/>
          <a:lstStyle/>
          <a:p>
            <a:pPr>
              <a:defRPr/>
            </a:pPr>
            <a:fld id="{7E121FB0-5625-AD43-8E16-6C089BF660B5}" type="slidenum">
              <a:rPr lang="en-US" smtClean="0"/>
              <a:pPr>
                <a:defRPr/>
              </a:pPr>
              <a:t>22</a:t>
            </a:fld>
            <a:endParaRPr lang="en-US"/>
          </a:p>
        </p:txBody>
      </p:sp>
    </p:spTree>
    <p:extLst>
      <p:ext uri="{BB962C8B-B14F-4D97-AF65-F5344CB8AC3E}">
        <p14:creationId xmlns:p14="http://schemas.microsoft.com/office/powerpoint/2010/main" val="386069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D38ED6-AD41-E54C-A22B-30F03C7F8CD6}" type="slidenum">
              <a:rPr lang="en-US" sz="1200">
                <a:latin typeface="Garamond" charset="0"/>
              </a:rPr>
              <a:pPr eaLnBrk="1" hangingPunct="1"/>
              <a:t>23</a:t>
            </a:fld>
            <a:endParaRPr lang="en-US" sz="1200">
              <a:latin typeface="Garamond" charset="0"/>
            </a:endParaRPr>
          </a:p>
        </p:txBody>
      </p:sp>
      <p:sp>
        <p:nvSpPr>
          <p:cNvPr id="49154" name="Rectangle 2"/>
          <p:cNvSpPr>
            <a:spLocks noGrp="1" noChangeArrowheads="1"/>
          </p:cNvSpPr>
          <p:nvPr>
            <p:ph type="title"/>
          </p:nvPr>
        </p:nvSpPr>
        <p:spPr/>
        <p:txBody>
          <a:bodyPr/>
          <a:lstStyle/>
          <a:p>
            <a:pPr eaLnBrk="1" hangingPunct="1"/>
            <a:r>
              <a:rPr lang="en-US" dirty="0">
                <a:latin typeface="Garamond" charset="0"/>
              </a:rPr>
              <a:t>Potential Outcomes Framework</a:t>
            </a:r>
          </a:p>
        </p:txBody>
      </p:sp>
      <p:sp>
        <p:nvSpPr>
          <p:cNvPr id="49155" name="Rectangle 3"/>
          <p:cNvSpPr>
            <a:spLocks noGrp="1" noChangeArrowheads="1"/>
          </p:cNvSpPr>
          <p:nvPr>
            <p:ph type="body" sz="half" idx="1"/>
          </p:nvPr>
        </p:nvSpPr>
        <p:spPr>
          <a:xfrm>
            <a:off x="381000" y="1600200"/>
            <a:ext cx="8382000" cy="4530725"/>
          </a:xfrm>
        </p:spPr>
        <p:txBody>
          <a:bodyPr/>
          <a:lstStyle/>
          <a:p>
            <a:pPr eaLnBrk="1" hangingPunct="1">
              <a:lnSpc>
                <a:spcPct val="90000"/>
              </a:lnSpc>
              <a:spcAft>
                <a:spcPct val="10000"/>
              </a:spcAft>
              <a:buClr>
                <a:schemeClr val="tx1"/>
              </a:buClr>
              <a:buFont typeface="Wingdings" charset="2"/>
              <a:buChar char="Ø"/>
            </a:pPr>
            <a:r>
              <a:rPr lang="en-US" sz="2400" dirty="0">
                <a:latin typeface="Arial" charset="0"/>
              </a:rPr>
              <a:t> Y</a:t>
            </a:r>
            <a:r>
              <a:rPr lang="en-US" sz="2400" baseline="-25000" dirty="0">
                <a:latin typeface="Arial" charset="0"/>
              </a:rPr>
              <a:t>i</a:t>
            </a:r>
            <a:r>
              <a:rPr lang="en-US" sz="2400" dirty="0">
                <a:latin typeface="Arial" charset="0"/>
              </a:rPr>
              <a:t> is the outcome for individual </a:t>
            </a:r>
            <a:r>
              <a:rPr lang="en-US" sz="2400" i="1" dirty="0" err="1">
                <a:latin typeface="Arial" charset="0"/>
              </a:rPr>
              <a:t>i</a:t>
            </a:r>
            <a:endParaRPr lang="en-US" sz="2400" i="1" dirty="0">
              <a:latin typeface="Arial" charset="0"/>
            </a:endParaRPr>
          </a:p>
          <a:p>
            <a:pPr lvl="1" eaLnBrk="1" hangingPunct="1">
              <a:lnSpc>
                <a:spcPct val="90000"/>
              </a:lnSpc>
              <a:spcAft>
                <a:spcPct val="10000"/>
              </a:spcAft>
              <a:buClr>
                <a:schemeClr val="tx1"/>
              </a:buClr>
              <a:buFont typeface="Arial" charset="0"/>
              <a:buChar char="•"/>
            </a:pPr>
            <a:r>
              <a:rPr lang="en-US" sz="2000" dirty="0">
                <a:latin typeface="Arial" charset="0"/>
                <a:ea typeface="Arial" charset="0"/>
                <a:cs typeface="Arial" charset="0"/>
              </a:rPr>
              <a:t>indicates if person  </a:t>
            </a:r>
            <a:r>
              <a:rPr lang="en-US" sz="2000" dirty="0" err="1">
                <a:latin typeface="Arial" charset="0"/>
                <a:ea typeface="Arial" charset="0"/>
                <a:cs typeface="Arial" charset="0"/>
              </a:rPr>
              <a:t>i</a:t>
            </a:r>
            <a:r>
              <a:rPr lang="en-US" sz="2000" dirty="0">
                <a:latin typeface="Arial" charset="0"/>
                <a:ea typeface="Arial" charset="0"/>
                <a:cs typeface="Arial" charset="0"/>
              </a:rPr>
              <a:t> has a disease, cognitive functioning measure </a:t>
            </a:r>
          </a:p>
          <a:p>
            <a:pPr eaLnBrk="1" hangingPunct="1">
              <a:lnSpc>
                <a:spcPct val="90000"/>
              </a:lnSpc>
              <a:spcAft>
                <a:spcPct val="10000"/>
              </a:spcAft>
              <a:buClr>
                <a:schemeClr val="tx1"/>
              </a:buClr>
              <a:buFont typeface="Wingdings" charset="2"/>
              <a:buChar char="Ø"/>
            </a:pPr>
            <a:r>
              <a:rPr lang="en-US" sz="2400" dirty="0">
                <a:latin typeface="Arial" charset="0"/>
              </a:rPr>
              <a:t>There are </a:t>
            </a:r>
            <a:r>
              <a:rPr lang="en-US" sz="2400" dirty="0" err="1">
                <a:latin typeface="Arial" charset="0"/>
              </a:rPr>
              <a:t>i</a:t>
            </a:r>
            <a:r>
              <a:rPr lang="en-US" sz="2400" dirty="0">
                <a:latin typeface="Arial" charset="0"/>
              </a:rPr>
              <a:t> = 1 to n individuals</a:t>
            </a:r>
          </a:p>
          <a:p>
            <a:pPr lvl="1" eaLnBrk="1" hangingPunct="1">
              <a:lnSpc>
                <a:spcPct val="90000"/>
              </a:lnSpc>
              <a:spcAft>
                <a:spcPct val="10000"/>
              </a:spcAft>
              <a:buClr>
                <a:schemeClr val="tx1"/>
              </a:buClr>
              <a:buFont typeface="Arial" charset="0"/>
              <a:buChar char="•"/>
            </a:pPr>
            <a:r>
              <a:rPr lang="en-US" sz="2000" dirty="0">
                <a:latin typeface="Arial" charset="0"/>
                <a:ea typeface="Arial" charset="0"/>
                <a:cs typeface="Arial" charset="0"/>
              </a:rPr>
              <a:t>Individuals 1 to m participate and m+1 to n do not participate</a:t>
            </a:r>
          </a:p>
          <a:p>
            <a:pPr eaLnBrk="1" hangingPunct="1">
              <a:lnSpc>
                <a:spcPct val="90000"/>
              </a:lnSpc>
              <a:spcAft>
                <a:spcPct val="10000"/>
              </a:spcAft>
              <a:buClr>
                <a:schemeClr val="tx1"/>
              </a:buClr>
              <a:buFont typeface="Wingdings" charset="2"/>
              <a:buChar char="Ø"/>
            </a:pPr>
            <a:r>
              <a:rPr lang="en-US" sz="2400" dirty="0">
                <a:latin typeface="Arial" charset="0"/>
              </a:rPr>
              <a:t>The average (mean) Y over all n individuals</a:t>
            </a:r>
          </a:p>
          <a:p>
            <a:pPr algn="ctr" eaLnBrk="1" hangingPunct="1">
              <a:lnSpc>
                <a:spcPct val="90000"/>
              </a:lnSpc>
              <a:spcAft>
                <a:spcPct val="10000"/>
              </a:spcAft>
              <a:buFont typeface="Wingdings" charset="0"/>
              <a:buNone/>
            </a:pPr>
            <a:endParaRPr lang="en-US" sz="2400" dirty="0">
              <a:latin typeface="Arial" charset="0"/>
            </a:endParaRPr>
          </a:p>
          <a:p>
            <a:pPr eaLnBrk="1" hangingPunct="1">
              <a:lnSpc>
                <a:spcPct val="90000"/>
              </a:lnSpc>
              <a:spcAft>
                <a:spcPct val="10000"/>
              </a:spcAft>
              <a:buClr>
                <a:schemeClr val="tx1"/>
              </a:buClr>
              <a:buFont typeface="Wingdings" charset="2"/>
              <a:buChar char="Ø"/>
            </a:pPr>
            <a:r>
              <a:rPr lang="en-US" sz="2400" dirty="0">
                <a:latin typeface="Arial" charset="0"/>
              </a:rPr>
              <a:t>Expectation of Y: </a:t>
            </a:r>
          </a:p>
          <a:p>
            <a:pPr eaLnBrk="1" hangingPunct="1">
              <a:lnSpc>
                <a:spcPct val="90000"/>
              </a:lnSpc>
              <a:spcAft>
                <a:spcPct val="10000"/>
              </a:spcAft>
              <a:buClr>
                <a:schemeClr val="tx1"/>
              </a:buClr>
              <a:buFont typeface="Wingdings" charset="2"/>
              <a:buChar char="Ø"/>
            </a:pPr>
            <a:r>
              <a:rPr lang="en-US" sz="2400" dirty="0">
                <a:latin typeface="Arial" charset="0"/>
              </a:rPr>
              <a:t>Expectation of Y conditional on participating</a:t>
            </a:r>
          </a:p>
          <a:p>
            <a:pPr eaLnBrk="1" hangingPunct="1">
              <a:lnSpc>
                <a:spcPct val="90000"/>
              </a:lnSpc>
              <a:spcAft>
                <a:spcPct val="10000"/>
              </a:spcAft>
              <a:buFont typeface="Wingdings" charset="0"/>
              <a:buNone/>
            </a:pPr>
            <a:endParaRPr lang="en-US" sz="2400" dirty="0">
              <a:latin typeface="Arial" charset="0"/>
            </a:endParaRPr>
          </a:p>
          <a:p>
            <a:pPr eaLnBrk="1" hangingPunct="1">
              <a:lnSpc>
                <a:spcPct val="90000"/>
              </a:lnSpc>
              <a:spcAft>
                <a:spcPct val="10000"/>
              </a:spcAft>
            </a:pPr>
            <a:endParaRPr lang="en-US" sz="2400" dirty="0">
              <a:latin typeface="Arial" charset="0"/>
            </a:endParaRPr>
          </a:p>
          <a:p>
            <a:pPr eaLnBrk="1" hangingPunct="1">
              <a:lnSpc>
                <a:spcPct val="90000"/>
              </a:lnSpc>
              <a:spcAft>
                <a:spcPct val="10000"/>
              </a:spcAft>
              <a:buFont typeface="Wingdings" charset="0"/>
              <a:buNone/>
            </a:pPr>
            <a:endParaRPr lang="en-US" sz="2400" dirty="0">
              <a:latin typeface="Arial" charset="0"/>
            </a:endParaRPr>
          </a:p>
          <a:p>
            <a:pPr eaLnBrk="1" hangingPunct="1">
              <a:lnSpc>
                <a:spcPct val="90000"/>
              </a:lnSpc>
              <a:spcAft>
                <a:spcPct val="10000"/>
              </a:spcAft>
              <a:buFont typeface="Wingdings" charset="0"/>
              <a:buNone/>
            </a:pPr>
            <a:endParaRPr lang="en-US" sz="2400" dirty="0">
              <a:latin typeface="Arial" charset="0"/>
            </a:endParaRPr>
          </a:p>
          <a:p>
            <a:pPr eaLnBrk="1" hangingPunct="1">
              <a:lnSpc>
                <a:spcPct val="90000"/>
              </a:lnSpc>
              <a:spcAft>
                <a:spcPct val="10000"/>
              </a:spcAft>
              <a:buFont typeface="Wingdings" charset="0"/>
              <a:buNone/>
            </a:pPr>
            <a:endParaRPr lang="en-US" sz="2400" baseline="-25000" dirty="0">
              <a:latin typeface="Arial" charset="0"/>
            </a:endParaRPr>
          </a:p>
          <a:p>
            <a:pPr eaLnBrk="1" hangingPunct="1">
              <a:lnSpc>
                <a:spcPct val="90000"/>
              </a:lnSpc>
            </a:pPr>
            <a:endParaRPr lang="en-US" sz="2400" dirty="0">
              <a:latin typeface="Arial" charset="0"/>
            </a:endParaRPr>
          </a:p>
        </p:txBody>
      </p:sp>
      <p:graphicFrame>
        <p:nvGraphicFramePr>
          <p:cNvPr id="49156" name="Object 2"/>
          <p:cNvGraphicFramePr>
            <a:graphicFrameLocks noGrp="1" noChangeAspect="1"/>
          </p:cNvGraphicFramePr>
          <p:nvPr>
            <p:ph sz="quarter" idx="2"/>
            <p:extLst>
              <p:ext uri="{D42A27DB-BD31-4B8C-83A1-F6EECF244321}">
                <p14:modId xmlns:p14="http://schemas.microsoft.com/office/powerpoint/2010/main" val="490181689"/>
              </p:ext>
            </p:extLst>
          </p:nvPr>
        </p:nvGraphicFramePr>
        <p:xfrm>
          <a:off x="3211781" y="3711323"/>
          <a:ext cx="2057400" cy="939800"/>
        </p:xfrm>
        <a:graphic>
          <a:graphicData uri="http://schemas.openxmlformats.org/presentationml/2006/ole">
            <mc:AlternateContent xmlns:mc="http://schemas.openxmlformats.org/markup-compatibility/2006">
              <mc:Choice xmlns:v="urn:schemas-microsoft-com:vml" Requires="v">
                <p:oleObj spid="_x0000_s18848" name="Equation" r:id="rId3" imgW="1028700" imgH="469900" progId="Equation.BREE4">
                  <p:embed/>
                </p:oleObj>
              </mc:Choice>
              <mc:Fallback>
                <p:oleObj name="Equation" r:id="rId3" imgW="1028700" imgH="469900" progId="Equation.BRE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781" y="3711323"/>
                        <a:ext cx="2057400" cy="939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49157" name="Object 3"/>
          <p:cNvGraphicFramePr>
            <a:graphicFrameLocks noChangeAspect="1"/>
          </p:cNvGraphicFramePr>
          <p:nvPr>
            <p:extLst>
              <p:ext uri="{D42A27DB-BD31-4B8C-83A1-F6EECF244321}">
                <p14:modId xmlns:p14="http://schemas.microsoft.com/office/powerpoint/2010/main" val="463548955"/>
              </p:ext>
            </p:extLst>
          </p:nvPr>
        </p:nvGraphicFramePr>
        <p:xfrm>
          <a:off x="6734175" y="3313805"/>
          <a:ext cx="2028825" cy="758825"/>
        </p:xfrm>
        <a:graphic>
          <a:graphicData uri="http://schemas.openxmlformats.org/presentationml/2006/ole">
            <mc:AlternateContent xmlns:mc="http://schemas.openxmlformats.org/markup-compatibility/2006">
              <mc:Choice xmlns:v="urn:schemas-microsoft-com:vml" Requires="v">
                <p:oleObj spid="_x0000_s18849" name="Equation" r:id="rId5" imgW="1257300" imgH="469900" progId="Equation.BREE4">
                  <p:embed/>
                </p:oleObj>
              </mc:Choice>
              <mc:Fallback>
                <p:oleObj name="Equation" r:id="rId5" imgW="1257300" imgH="469900" progId="Equation.BRE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5" y="3313805"/>
                        <a:ext cx="2028825" cy="758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9158" name="Object 4"/>
          <p:cNvGraphicFramePr>
            <a:graphicFrameLocks noChangeAspect="1"/>
          </p:cNvGraphicFramePr>
          <p:nvPr>
            <p:extLst>
              <p:ext uri="{D42A27DB-BD31-4B8C-83A1-F6EECF244321}">
                <p14:modId xmlns:p14="http://schemas.microsoft.com/office/powerpoint/2010/main" val="3471363841"/>
              </p:ext>
            </p:extLst>
          </p:nvPr>
        </p:nvGraphicFramePr>
        <p:xfrm>
          <a:off x="4127500" y="4927600"/>
          <a:ext cx="2716213" cy="1054100"/>
        </p:xfrm>
        <a:graphic>
          <a:graphicData uri="http://schemas.openxmlformats.org/presentationml/2006/ole">
            <mc:AlternateContent xmlns:mc="http://schemas.openxmlformats.org/markup-compatibility/2006">
              <mc:Choice xmlns:v="urn:schemas-microsoft-com:vml" Requires="v">
                <p:oleObj spid="_x0000_s18850" name="Equation" r:id="rId7" imgW="1308100" imgH="508000" progId="Equation.3">
                  <p:embed/>
                </p:oleObj>
              </mc:Choice>
              <mc:Fallback>
                <p:oleObj name="Equation" r:id="rId7" imgW="1308100" imgH="508000" progId="Equation.3">
                  <p:embed/>
                  <p:pic>
                    <p:nvPicPr>
                      <p:cNvPr id="0" name=""/>
                      <p:cNvPicPr>
                        <a:picLocks noChangeAspect="1" noChangeArrowheads="1"/>
                      </p:cNvPicPr>
                      <p:nvPr/>
                    </p:nvPicPr>
                    <p:blipFill>
                      <a:blip r:embed="rId8"/>
                      <a:srcRect/>
                      <a:stretch>
                        <a:fillRect/>
                      </a:stretch>
                    </p:blipFill>
                    <p:spPr bwMode="auto">
                      <a:xfrm>
                        <a:off x="4127500" y="4927600"/>
                        <a:ext cx="2716213" cy="105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572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13095"/>
                <a:ext cx="8229600" cy="4903796"/>
              </a:xfrm>
            </p:spPr>
            <p:txBody>
              <a:bodyPr/>
              <a:lstStyle/>
              <a:p>
                <a:r>
                  <a:rPr lang="en-US" dirty="0"/>
                  <a:t>To fix ideas lets start with an example. Suppose is a vaccination program, and some villages in an area receive this program and some do not.</a:t>
                </a:r>
              </a:p>
              <a:p>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𝑌</m:t>
                        </m:r>
                      </m:e>
                      <m:sub>
                        <m:r>
                          <a:rPr lang="en-US" i="1">
                            <a:latin typeface="Cambria Math" charset="0"/>
                          </a:rPr>
                          <m:t>1</m:t>
                        </m:r>
                        <m:r>
                          <a:rPr lang="en-US" i="1">
                            <a:latin typeface="Cambria Math" charset="0"/>
                          </a:rPr>
                          <m:t>𝑖</m:t>
                        </m:r>
                      </m:sub>
                      <m:sup/>
                    </m:sSubSup>
                  </m:oMath>
                </a14:m>
                <a:r>
                  <a:rPr lang="en-US" dirty="0"/>
                  <a:t>: average outcome for person </a:t>
                </a:r>
                <a:r>
                  <a:rPr lang="en-US" i="1" dirty="0" err="1"/>
                  <a:t>i</a:t>
                </a:r>
                <a:r>
                  <a:rPr lang="en-US" dirty="0"/>
                  <a:t> if they lived in a village with the program </a:t>
                </a:r>
              </a:p>
              <a:p>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𝑌</m:t>
                        </m:r>
                      </m:e>
                      <m:sub>
                        <m:r>
                          <a:rPr lang="en-US" i="1">
                            <a:latin typeface="Cambria Math" charset="0"/>
                          </a:rPr>
                          <m:t>𝑜𝑖</m:t>
                        </m:r>
                      </m:sub>
                      <m:sup/>
                    </m:sSubSup>
                  </m:oMath>
                </a14:m>
                <a:r>
                  <a:rPr lang="en-US" dirty="0"/>
                  <a:t>: average outcome for person </a:t>
                </a:r>
                <a:r>
                  <a:rPr lang="en-US" i="1" dirty="0" err="1"/>
                  <a:t>i</a:t>
                </a:r>
                <a:r>
                  <a:rPr lang="en-US" dirty="0"/>
                  <a:t> if they lived in a village that did not receive the program.</a:t>
                </a:r>
              </a:p>
              <a:p>
                <a:r>
                  <a:rPr lang="en-US" dirty="0"/>
                  <a:t>Like to estimate average effect of being exposed to a vaccination program has on children’s cognitive functioning for kids living in villages with the program</a:t>
                </a:r>
              </a:p>
              <a:p>
                <a:pPr marL="0" indent="0">
                  <a:buNone/>
                </a:pPr>
                <a14:m>
                  <m:oMathPara xmlns:m="http://schemas.openxmlformats.org/officeDocument/2006/math">
                    <m:oMathParaPr>
                      <m:jc m:val="centerGroup"/>
                    </m:oMathParaPr>
                    <m:oMath xmlns:m="http://schemas.openxmlformats.org/officeDocument/2006/math">
                      <m:r>
                        <a:rPr lang="en-US" i="1">
                          <a:latin typeface="Cambria Math" charset="0"/>
                        </a:rPr>
                        <m:t>𝐸</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i="1">
                              <a:latin typeface="Cambria Math"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e>
                      </m:d>
                      <m:r>
                        <a:rPr lang="en-US" i="1">
                          <a:latin typeface="Cambria Math" charset="0"/>
                        </a:rPr>
                        <m:t> </m:t>
                      </m:r>
                      <m:r>
                        <a:rPr lang="en-US" i="1">
                          <a:latin typeface="Cambria Math" charset="0"/>
                        </a:rPr>
                        <m:t>𝐷</m:t>
                      </m:r>
                      <m:r>
                        <a:rPr lang="en-US" i="1">
                          <a:latin typeface="Cambria Math" charset="0"/>
                        </a:rPr>
                        <m:t>=1</m:t>
                      </m:r>
                      <m:r>
                        <a:rPr lang="en-US" b="0" i="0" smtClean="0">
                          <a:latin typeface="Cambria Math" panose="02040503050406030204" pitchFamily="18" charset="0"/>
                        </a:rPr>
                        <m:t>]</m:t>
                      </m:r>
                    </m:oMath>
                  </m:oMathPara>
                </a14:m>
                <a:endParaRPr lang="en-US" dirty="0"/>
              </a:p>
              <a:p>
                <a:r>
                  <a:rPr lang="en-US" dirty="0"/>
                  <a:t>Problem: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missing don’t observe it when D=1</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13095"/>
                <a:ext cx="8229600" cy="4903796"/>
              </a:xfrm>
              <a:blipFill>
                <a:blip r:embed="rId2"/>
                <a:stretch>
                  <a:fillRect l="-309" t="-1031" b="-25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BED497-106E-EA49-9826-2D548DF30CC3}" type="slidenum">
              <a:rPr lang="en-US" smtClean="0"/>
              <a:pPr/>
              <a:t>24</a:t>
            </a:fld>
            <a:endParaRPr lang="en-US"/>
          </a:p>
        </p:txBody>
      </p:sp>
    </p:spTree>
    <p:extLst>
      <p:ext uri="{BB962C8B-B14F-4D97-AF65-F5344CB8AC3E}">
        <p14:creationId xmlns:p14="http://schemas.microsoft.com/office/powerpoint/2010/main" val="115305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fontAlgn="auto">
                  <a:spcBef>
                    <a:spcPts val="0"/>
                  </a:spcBef>
                  <a:spcAft>
                    <a:spcPts val="0"/>
                  </a:spcAft>
                  <a:buClrTx/>
                  <a:buSzTx/>
                </a:pPr>
                <a:r>
                  <a:rPr lang="en-US" dirty="0"/>
                  <a:t>How could we get this average treatment effect?</a:t>
                </a:r>
              </a:p>
              <a:p>
                <a:pPr marL="0" indent="0" fontAlgn="auto">
                  <a:spcBef>
                    <a:spcPts val="0"/>
                  </a:spcBef>
                  <a:spcAft>
                    <a:spcPts val="0"/>
                  </a:spcAft>
                  <a:buClrTx/>
                  <a:buSzTx/>
                  <a:buNone/>
                </a:pPr>
                <a:endParaRPr lang="en-US" dirty="0"/>
              </a:p>
              <a:p>
                <a:pPr fontAlgn="auto">
                  <a:spcBef>
                    <a:spcPts val="0"/>
                  </a:spcBef>
                  <a:spcAft>
                    <a:spcPts val="0"/>
                  </a:spcAft>
                  <a:buClrTx/>
                  <a:buSzTx/>
                </a:pPr>
                <a:r>
                  <a:rPr lang="en-US" dirty="0"/>
                  <a:t>Start by examining the difference in cognitive functioning for children in the treatment group and those in the comparison group.</a:t>
                </a:r>
              </a:p>
              <a:p>
                <a:pPr marL="0" indent="0" fontAlgn="auto">
                  <a:spcBef>
                    <a:spcPts val="0"/>
                  </a:spcBef>
                  <a:spcAft>
                    <a:spcPts val="0"/>
                  </a:spcAft>
                  <a:buClrTx/>
                  <a:buSzTx/>
                  <a:buNone/>
                </a:pPr>
                <a:r>
                  <a:rPr lang="en-US" dirty="0"/>
                  <a:t>  </a:t>
                </a:r>
              </a:p>
              <a:p>
                <a:pPr marL="0" indent="0">
                  <a:buNone/>
                </a:pPr>
                <a14:m>
                  <m:oMathPara xmlns:m="http://schemas.openxmlformats.org/officeDocument/2006/math">
                    <m:oMathParaPr>
                      <m:jc m:val="center"/>
                    </m:oMathParaPr>
                    <m:oMath xmlns:m="http://schemas.openxmlformats.org/officeDocument/2006/math">
                      <m:r>
                        <a:rPr lang="en-US" i="1">
                          <a:latin typeface="Cambria Math" charset="0"/>
                        </a:rPr>
                        <m:t>𝐷</m:t>
                      </m:r>
                      <m:r>
                        <a:rPr lang="en-US" i="1">
                          <a:latin typeface="Cambria Math" charset="0"/>
                        </a:rPr>
                        <m:t>=</m:t>
                      </m:r>
                      <m:r>
                        <a:rPr lang="en-US" i="1">
                          <a:latin typeface="Cambria Math"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𝑌</m:t>
                              </m:r>
                            </m:e>
                            <m:sub>
                              <m:r>
                                <a:rPr lang="en-US" i="1">
                                  <a:latin typeface="Cambria Math" charset="0"/>
                                </a:rPr>
                                <m:t>1</m:t>
                              </m:r>
                              <m:r>
                                <a:rPr lang="en-US" i="1">
                                  <a:latin typeface="Cambria Math" charset="0"/>
                                </a:rPr>
                                <m:t>𝑖</m:t>
                              </m:r>
                            </m:sub>
                          </m:sSub>
                        </m:e>
                        <m:e>
                          <m:sSub>
                            <m:sSubPr>
                              <m:ctrlPr>
                                <a:rPr lang="en-US" i="1">
                                  <a:latin typeface="Cambria Math" panose="02040503050406030204" pitchFamily="18" charset="0"/>
                                </a:rPr>
                              </m:ctrlPr>
                            </m:sSubPr>
                            <m:e>
                              <m:r>
                                <a:rPr lang="en-US" i="1">
                                  <a:latin typeface="Cambria Math" charset="0"/>
                                </a:rPr>
                                <m:t>𝐷</m:t>
                              </m:r>
                            </m:e>
                            <m:sub>
                              <m:r>
                                <a:rPr lang="en-US" i="1">
                                  <a:latin typeface="Cambria Math" charset="0"/>
                                </a:rPr>
                                <m:t>𝑖</m:t>
                              </m:r>
                            </m:sub>
                          </m:sSub>
                          <m:r>
                            <a:rPr lang="en-US" i="1">
                              <a:latin typeface="Cambria Math" charset="0"/>
                            </a:rPr>
                            <m:t>=1</m:t>
                          </m:r>
                        </m:e>
                      </m:d>
                      <m:r>
                        <a:rPr lang="en-US" i="1">
                          <a:latin typeface="Cambria Math" charset="0"/>
                        </a:rPr>
                        <m:t>−</m:t>
                      </m:r>
                      <m:r>
                        <a:rPr lang="en-US" i="1">
                          <a:latin typeface="Cambria Math"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𝑌</m:t>
                              </m:r>
                            </m:e>
                            <m:sub>
                              <m:r>
                                <a:rPr lang="en-US" i="1">
                                  <a:latin typeface="Cambria Math" charset="0"/>
                                </a:rPr>
                                <m:t>0</m:t>
                              </m:r>
                              <m:r>
                                <a:rPr lang="en-US" i="1">
                                  <a:latin typeface="Cambria Math" charset="0"/>
                                </a:rPr>
                                <m:t>𝑖</m:t>
                              </m:r>
                            </m:sub>
                          </m:sSub>
                        </m:e>
                        <m:e>
                          <m:sSub>
                            <m:sSubPr>
                              <m:ctrlPr>
                                <a:rPr lang="en-US" i="1">
                                  <a:latin typeface="Cambria Math" panose="02040503050406030204" pitchFamily="18" charset="0"/>
                                </a:rPr>
                              </m:ctrlPr>
                            </m:sSubPr>
                            <m:e>
                              <m:r>
                                <a:rPr lang="en-US" i="1">
                                  <a:latin typeface="Cambria Math" charset="0"/>
                                </a:rPr>
                                <m:t>𝐷</m:t>
                              </m:r>
                            </m:e>
                            <m:sub>
                              <m:r>
                                <a:rPr lang="en-US" i="1">
                                  <a:latin typeface="Cambria Math" charset="0"/>
                                </a:rPr>
                                <m:t>𝑖</m:t>
                              </m:r>
                            </m:sub>
                          </m:sSub>
                          <m:r>
                            <a:rPr lang="en-US" i="1">
                              <a:latin typeface="Cambria Math" charset="0"/>
                            </a:rPr>
                            <m:t>=0</m:t>
                          </m:r>
                        </m:e>
                      </m:d>
                    </m:oMath>
                  </m:oMathPara>
                </a14:m>
                <a:endParaRPr lang="en-US" dirty="0"/>
              </a:p>
              <a:p>
                <a:r>
                  <a:rPr lang="en-US" dirty="0"/>
                  <a:t>Now lets add and subtract </a:t>
                </a:r>
                <a14:m>
                  <m:oMath xmlns:m="http://schemas.openxmlformats.org/officeDocument/2006/math">
                    <m:r>
                      <a:rPr lang="en-US" i="1">
                        <a:latin typeface="Cambria Math" charset="0"/>
                      </a:rPr>
                      <m:t>𝐸</m:t>
                    </m:r>
                    <m:r>
                      <a:rPr lang="en-US" i="1">
                        <a:latin typeface="Cambria Math" charset="0"/>
                      </a:rPr>
                      <m:t>[</m:t>
                    </m:r>
                    <m:sSub>
                      <m:sSubPr>
                        <m:ctrlPr>
                          <a:rPr lang="en-US" i="1">
                            <a:latin typeface="Cambria Math" panose="02040503050406030204" pitchFamily="18" charset="0"/>
                          </a:rPr>
                        </m:ctrlPr>
                      </m:sSubPr>
                      <m:e>
                        <m:r>
                          <a:rPr lang="en-US" i="1">
                            <a:latin typeface="Cambria Math" charset="0"/>
                          </a:rPr>
                          <m:t>𝑌</m:t>
                        </m:r>
                      </m:e>
                      <m:sub>
                        <m:r>
                          <a:rPr lang="en-US" i="1">
                            <a:latin typeface="Cambria Math" charset="0"/>
                          </a:rPr>
                          <m:t>0</m:t>
                        </m:r>
                        <m:r>
                          <a:rPr lang="en-US" i="1">
                            <a:latin typeface="Cambria Math" charset="0"/>
                          </a:rPr>
                          <m:t>𝑖</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𝐷</m:t>
                        </m:r>
                      </m:e>
                      <m:sub>
                        <m:r>
                          <a:rPr lang="en-US" i="1">
                            <a:latin typeface="Cambria Math" charset="0"/>
                          </a:rPr>
                          <m:t>𝑖</m:t>
                        </m:r>
                      </m:sub>
                    </m:sSub>
                    <m:r>
                      <a:rPr lang="en-US" i="1">
                        <a:latin typeface="Cambria Math" charset="0"/>
                      </a:rPr>
                      <m:t>=1</m:t>
                    </m:r>
                  </m:oMath>
                </a14:m>
                <a:r>
                  <a:rPr lang="en-US" dirty="0"/>
                  <a:t>]</a:t>
                </a:r>
              </a:p>
              <a:p>
                <a:pPr lvl="1"/>
                <a:r>
                  <a:rPr lang="en-US" dirty="0"/>
                  <a:t>This is the counterfactual question</a:t>
                </a:r>
              </a:p>
              <a:p>
                <a:pPr lvl="1"/>
                <a:r>
                  <a:rPr lang="en-US" dirty="0"/>
                  <a:t>would have happened to the treated had they not been treated</a:t>
                </a:r>
              </a:p>
              <a:p>
                <a:pPr lvl="1"/>
                <a:r>
                  <a:rPr lang="en-US" dirty="0"/>
                  <a:t>It is unobserved or “missing” data. </a:t>
                </a:r>
              </a:p>
              <a:p>
                <a:pPr lvl="1"/>
                <a:endParaRPr lang="en-US" dirty="0"/>
              </a:p>
              <a:p>
                <a:pPr marL="0" indent="0" fontAlgn="auto">
                  <a:spcBef>
                    <a:spcPts val="0"/>
                  </a:spcBef>
                  <a:spcAft>
                    <a:spcPts val="0"/>
                  </a:spcAft>
                  <a:buClrTx/>
                  <a:buSzTx/>
                  <a:buNone/>
                </a:pPr>
                <a:endParaRPr lang="en-US" dirty="0"/>
              </a:p>
              <a:p>
                <a:pPr marL="0" indent="0" fontAlgn="auto">
                  <a:spcBef>
                    <a:spcPts val="0"/>
                  </a:spcBef>
                  <a:spcAft>
                    <a:spcPts val="0"/>
                  </a:spcAft>
                  <a:buClrTx/>
                  <a:buSzTx/>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80" t="-836" r="-1389" b="-47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BED497-106E-EA49-9826-2D548DF30CC3}" type="slidenum">
              <a:rPr lang="en-US" smtClean="0"/>
              <a:pPr/>
              <a:t>25</a:t>
            </a:fld>
            <a:endParaRPr lang="en-US"/>
          </a:p>
        </p:txBody>
      </p:sp>
    </p:spTree>
    <p:extLst>
      <p:ext uri="{BB962C8B-B14F-4D97-AF65-F5344CB8AC3E}">
        <p14:creationId xmlns:p14="http://schemas.microsoft.com/office/powerpoint/2010/main" val="868451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p:sp>
        <p:nvSpPr>
          <p:cNvPr id="3" name="Content Placeholder 2"/>
          <p:cNvSpPr>
            <a:spLocks noGrp="1"/>
          </p:cNvSpPr>
          <p:nvPr>
            <p:ph idx="1"/>
          </p:nvPr>
        </p:nvSpPr>
        <p:spPr>
          <a:xfrm>
            <a:off x="457200" y="1813237"/>
            <a:ext cx="8229600" cy="657006"/>
          </a:xfrm>
        </p:spPr>
        <p:txBody>
          <a:bodyPr/>
          <a:lstStyle/>
          <a:p>
            <a:pPr marL="0" indent="0">
              <a:buNone/>
            </a:pPr>
            <a:r>
              <a:rPr lang="en-US" dirty="0"/>
              <a:t>First two terms are conditional on D=1, so can bring together</a:t>
            </a:r>
          </a:p>
        </p:txBody>
      </p:sp>
      <p:sp>
        <p:nvSpPr>
          <p:cNvPr id="4" name="Slide Number Placeholder 3"/>
          <p:cNvSpPr>
            <a:spLocks noGrp="1"/>
          </p:cNvSpPr>
          <p:nvPr>
            <p:ph type="sldNum" sz="quarter" idx="12"/>
          </p:nvPr>
        </p:nvSpPr>
        <p:spPr/>
        <p:txBody>
          <a:bodyPr/>
          <a:lstStyle/>
          <a:p>
            <a:fld id="{D4BED497-106E-EA49-9826-2D548DF30CC3}" type="slidenum">
              <a:rPr lang="en-US" smtClean="0"/>
              <a:pPr/>
              <a:t>26</a:t>
            </a:fld>
            <a:endParaRPr lang="en-US"/>
          </a:p>
        </p:txBody>
      </p:sp>
      <mc:AlternateContent xmlns:mc="http://schemas.openxmlformats.org/markup-compatibility/2006" xmlns:a14="http://schemas.microsoft.com/office/drawing/2010/main">
        <mc:Choice Requires="a14">
          <p:sp>
            <p:nvSpPr>
              <p:cNvPr id="5" name="Rectangle 4"/>
              <p:cNvSpPr/>
              <p:nvPr/>
            </p:nvSpPr>
            <p:spPr>
              <a:xfrm>
                <a:off x="95534" y="1228997"/>
                <a:ext cx="9144000" cy="424732"/>
              </a:xfrm>
              <a:prstGeom prst="rect">
                <a:avLst/>
              </a:prstGeom>
            </p:spPr>
            <p:txBody>
              <a:bodyPr wrap="square">
                <a:spAutoFit/>
              </a:bodyPr>
              <a:lstStyle/>
              <a:p>
                <a:pPr marL="0" marR="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a:latin typeface="Cambria Math" charset="0"/>
                          <a:ea typeface="ＭＳ 明朝" charset="-128"/>
                          <a:cs typeface="Times New Roman" charset="0"/>
                        </a:rPr>
                        <m:t>𝐷</m:t>
                      </m:r>
                      <m:r>
                        <a:rPr lang="en-US" sz="2400" i="1">
                          <a:latin typeface="Cambria Math" charset="0"/>
                          <a:ea typeface="ＭＳ 明朝" charset="-128"/>
                          <a:cs typeface="Times New Roman" charset="0"/>
                        </a:rPr>
                        <m:t>=</m:t>
                      </m:r>
                      <m:r>
                        <a:rPr lang="en-US" sz="2400" i="1">
                          <a:latin typeface="Cambria Math" charset="0"/>
                          <a:ea typeface="ＭＳ 明朝" charset="-128"/>
                          <a:cs typeface="Times New Roman" charset="0"/>
                        </a:rPr>
                        <m:t>𝐸</m:t>
                      </m:r>
                      <m:d>
                        <m:dPr>
                          <m:begChr m:val="["/>
                          <m:endChr m:val="]"/>
                          <m:ctrlPr>
                            <a:rPr lang="en-US" sz="2400" i="1">
                              <a:effectLst/>
                              <a:latin typeface="Cambria Math" panose="02040503050406030204" pitchFamily="18" charset="0"/>
                              <a:ea typeface="ＭＳ 明朝" charset="-128"/>
                              <a:cs typeface="Times New Roman" charset="0"/>
                            </a:rPr>
                          </m:ctrlPr>
                        </m:dPr>
                        <m:e>
                          <m:sSub>
                            <m:sSubPr>
                              <m:ctrlPr>
                                <a:rPr lang="en-US" sz="2400" i="1">
                                  <a:effectLst/>
                                  <a:latin typeface="Cambria Math" panose="02040503050406030204" pitchFamily="18" charset="0"/>
                                  <a:ea typeface="ＭＳ 明朝" charset="-128"/>
                                  <a:cs typeface="Times New Roman" charset="0"/>
                                </a:rPr>
                              </m:ctrlPr>
                            </m:sSubPr>
                            <m:e>
                              <m:r>
                                <a:rPr lang="en-US" sz="2400" i="1">
                                  <a:effectLst/>
                                  <a:latin typeface="Cambria Math" charset="0"/>
                                  <a:ea typeface="ＭＳ 明朝" charset="-128"/>
                                  <a:cs typeface="Times New Roman" charset="0"/>
                                </a:rPr>
                                <m:t>𝑌</m:t>
                              </m:r>
                            </m:e>
                            <m:sub>
                              <m:r>
                                <a:rPr lang="en-US" sz="2400" i="1">
                                  <a:effectLst/>
                                  <a:latin typeface="Cambria Math" charset="0"/>
                                  <a:ea typeface="ＭＳ 明朝" charset="-128"/>
                                  <a:cs typeface="Times New Roman" charset="0"/>
                                </a:rPr>
                                <m:t>1</m:t>
                              </m:r>
                              <m:r>
                                <a:rPr lang="en-US" sz="2400" i="1">
                                  <a:effectLst/>
                                  <a:latin typeface="Cambria Math" charset="0"/>
                                  <a:ea typeface="ＭＳ 明朝" charset="-128"/>
                                  <a:cs typeface="Times New Roman" charset="0"/>
                                </a:rPr>
                                <m:t>𝑖</m:t>
                              </m:r>
                            </m:sub>
                          </m:sSub>
                        </m:e>
                        <m:e>
                          <m:sSub>
                            <m:sSubPr>
                              <m:ctrlPr>
                                <a:rPr lang="en-US" sz="2400" i="1">
                                  <a:effectLst/>
                                  <a:latin typeface="Cambria Math" panose="02040503050406030204" pitchFamily="18" charset="0"/>
                                  <a:ea typeface="ＭＳ 明朝" charset="-128"/>
                                  <a:cs typeface="Times New Roman" charset="0"/>
                                </a:rPr>
                              </m:ctrlPr>
                            </m:sSubPr>
                            <m:e>
                              <m:r>
                                <a:rPr lang="en-US" sz="2400" i="1">
                                  <a:effectLst/>
                                  <a:latin typeface="Cambria Math" charset="0"/>
                                  <a:ea typeface="ＭＳ 明朝" charset="-128"/>
                                  <a:cs typeface="Times New Roman" charset="0"/>
                                </a:rPr>
                                <m:t>𝐷</m:t>
                              </m:r>
                            </m:e>
                            <m:sub>
                              <m:r>
                                <a:rPr lang="en-US" sz="2400" i="1">
                                  <a:effectLst/>
                                  <a:latin typeface="Cambria Math" charset="0"/>
                                  <a:ea typeface="ＭＳ 明朝" charset="-128"/>
                                  <a:cs typeface="Times New Roman" charset="0"/>
                                </a:rPr>
                                <m:t>𝑖</m:t>
                              </m:r>
                            </m:sub>
                          </m:sSub>
                          <m:r>
                            <a:rPr lang="en-US" sz="2400" i="1">
                              <a:effectLst/>
                              <a:latin typeface="Cambria Math" charset="0"/>
                              <a:ea typeface="ＭＳ 明朝" charset="-128"/>
                              <a:cs typeface="Times New Roman" charset="0"/>
                            </a:rPr>
                            <m:t>=1</m:t>
                          </m:r>
                        </m:e>
                      </m:d>
                      <m:r>
                        <a:rPr lang="en-US" sz="2400" i="1" smtClean="0">
                          <a:solidFill>
                            <a:srgbClr val="0070C0"/>
                          </a:solidFill>
                          <a:effectLst/>
                          <a:latin typeface="Cambria Math" charset="0"/>
                          <a:ea typeface="ＭＳ 明朝" charset="-128"/>
                          <a:cs typeface="Times New Roman" charset="0"/>
                        </a:rPr>
                        <m:t>−</m:t>
                      </m:r>
                      <m:r>
                        <a:rPr lang="en-US" sz="2400" i="1" smtClean="0">
                          <a:solidFill>
                            <a:srgbClr val="0070C0"/>
                          </a:solidFill>
                          <a:effectLst/>
                          <a:latin typeface="Cambria Math" charset="0"/>
                          <a:ea typeface="ＭＳ 明朝" charset="-128"/>
                          <a:cs typeface="Times New Roman" charset="0"/>
                        </a:rPr>
                        <m:t>𝐸</m:t>
                      </m:r>
                      <m:d>
                        <m:dPr>
                          <m:begChr m:val="["/>
                          <m:endChr m:val="]"/>
                          <m:ctrlPr>
                            <a:rPr lang="en-US" sz="2400" i="1">
                              <a:solidFill>
                                <a:srgbClr val="0070C0"/>
                              </a:solidFill>
                              <a:effectLst/>
                              <a:latin typeface="Cambria Math" panose="02040503050406030204" pitchFamily="18" charset="0"/>
                              <a:ea typeface="ＭＳ 明朝" charset="-128"/>
                              <a:cs typeface="Times New Roman" charset="0"/>
                            </a:rPr>
                          </m:ctrlPr>
                        </m:dPr>
                        <m:e>
                          <m:sSub>
                            <m:sSubPr>
                              <m:ctrlPr>
                                <a:rPr lang="en-US" sz="2400" i="1">
                                  <a:solidFill>
                                    <a:srgbClr val="0070C0"/>
                                  </a:solidFill>
                                  <a:effectLst/>
                                  <a:latin typeface="Cambria Math" panose="02040503050406030204" pitchFamily="18" charset="0"/>
                                  <a:ea typeface="ＭＳ 明朝" charset="-128"/>
                                  <a:cs typeface="Times New Roman" charset="0"/>
                                </a:rPr>
                              </m:ctrlPr>
                            </m:sSubPr>
                            <m:e>
                              <m:r>
                                <a:rPr lang="en-US" sz="2400" i="1">
                                  <a:solidFill>
                                    <a:srgbClr val="0070C0"/>
                                  </a:solidFill>
                                  <a:effectLst/>
                                  <a:latin typeface="Cambria Math" charset="0"/>
                                  <a:ea typeface="ＭＳ 明朝" charset="-128"/>
                                  <a:cs typeface="Times New Roman" charset="0"/>
                                </a:rPr>
                                <m:t>𝑌</m:t>
                              </m:r>
                            </m:e>
                            <m:sub>
                              <m:r>
                                <a:rPr lang="en-US" sz="2400" i="1">
                                  <a:solidFill>
                                    <a:srgbClr val="0070C0"/>
                                  </a:solidFill>
                                  <a:effectLst/>
                                  <a:latin typeface="Cambria Math" charset="0"/>
                                  <a:ea typeface="ＭＳ 明朝" charset="-128"/>
                                  <a:cs typeface="Times New Roman" charset="0"/>
                                </a:rPr>
                                <m:t>0</m:t>
                              </m:r>
                              <m:r>
                                <a:rPr lang="en-US" sz="2400" i="1">
                                  <a:solidFill>
                                    <a:srgbClr val="0070C0"/>
                                  </a:solidFill>
                                  <a:effectLst/>
                                  <a:latin typeface="Cambria Math" charset="0"/>
                                  <a:ea typeface="ＭＳ 明朝" charset="-128"/>
                                  <a:cs typeface="Times New Roman" charset="0"/>
                                </a:rPr>
                                <m:t>𝑖</m:t>
                              </m:r>
                            </m:sub>
                          </m:sSub>
                        </m:e>
                        <m:e>
                          <m:sSub>
                            <m:sSubPr>
                              <m:ctrlPr>
                                <a:rPr lang="en-US" sz="2400" i="1">
                                  <a:solidFill>
                                    <a:srgbClr val="0070C0"/>
                                  </a:solidFill>
                                  <a:effectLst/>
                                  <a:latin typeface="Cambria Math" panose="02040503050406030204" pitchFamily="18" charset="0"/>
                                  <a:ea typeface="ＭＳ 明朝" charset="-128"/>
                                  <a:cs typeface="Times New Roman" charset="0"/>
                                </a:rPr>
                              </m:ctrlPr>
                            </m:sSubPr>
                            <m:e>
                              <m:r>
                                <a:rPr lang="en-US" sz="2400" i="1">
                                  <a:solidFill>
                                    <a:srgbClr val="0070C0"/>
                                  </a:solidFill>
                                  <a:effectLst/>
                                  <a:latin typeface="Cambria Math" charset="0"/>
                                  <a:ea typeface="ＭＳ 明朝" charset="-128"/>
                                  <a:cs typeface="Times New Roman" charset="0"/>
                                </a:rPr>
                                <m:t>𝐷</m:t>
                              </m:r>
                            </m:e>
                            <m:sub>
                              <m:r>
                                <a:rPr lang="en-US" sz="2400" i="1">
                                  <a:solidFill>
                                    <a:srgbClr val="0070C0"/>
                                  </a:solidFill>
                                  <a:effectLst/>
                                  <a:latin typeface="Cambria Math" charset="0"/>
                                  <a:ea typeface="ＭＳ 明朝" charset="-128"/>
                                  <a:cs typeface="Times New Roman" charset="0"/>
                                </a:rPr>
                                <m:t>𝑖</m:t>
                              </m:r>
                            </m:sub>
                          </m:sSub>
                          <m:r>
                            <a:rPr lang="en-US" sz="2400" i="1">
                              <a:solidFill>
                                <a:srgbClr val="0070C0"/>
                              </a:solidFill>
                              <a:effectLst/>
                              <a:latin typeface="Cambria Math" charset="0"/>
                              <a:ea typeface="ＭＳ 明朝" charset="-128"/>
                              <a:cs typeface="Times New Roman" charset="0"/>
                            </a:rPr>
                            <m:t>=1</m:t>
                          </m:r>
                        </m:e>
                      </m:d>
                      <m:r>
                        <a:rPr lang="en-US" sz="2400" i="1">
                          <a:solidFill>
                            <a:srgbClr val="0070C0"/>
                          </a:solidFill>
                          <a:effectLst/>
                          <a:latin typeface="Cambria Math" charset="0"/>
                          <a:ea typeface="ＭＳ 明朝" charset="-128"/>
                          <a:cs typeface="Times New Roman" charset="0"/>
                        </a:rPr>
                        <m:t>+</m:t>
                      </m:r>
                      <m:r>
                        <a:rPr lang="en-US" sz="2400" i="1">
                          <a:solidFill>
                            <a:srgbClr val="0070C0"/>
                          </a:solidFill>
                          <a:effectLst/>
                          <a:latin typeface="Cambria Math" charset="0"/>
                          <a:ea typeface="ＭＳ 明朝" charset="-128"/>
                          <a:cs typeface="Times New Roman" charset="0"/>
                        </a:rPr>
                        <m:t>𝐸</m:t>
                      </m:r>
                      <m:d>
                        <m:dPr>
                          <m:begChr m:val="["/>
                          <m:endChr m:val="]"/>
                          <m:ctrlPr>
                            <a:rPr lang="en-US" sz="2400" i="1">
                              <a:solidFill>
                                <a:srgbClr val="0070C0"/>
                              </a:solidFill>
                              <a:effectLst/>
                              <a:latin typeface="Cambria Math" panose="02040503050406030204" pitchFamily="18" charset="0"/>
                              <a:ea typeface="ＭＳ 明朝" charset="-128"/>
                              <a:cs typeface="Times New Roman" charset="0"/>
                            </a:rPr>
                          </m:ctrlPr>
                        </m:dPr>
                        <m:e>
                          <m:sSub>
                            <m:sSubPr>
                              <m:ctrlPr>
                                <a:rPr lang="en-US" sz="2400" i="1">
                                  <a:solidFill>
                                    <a:srgbClr val="0070C0"/>
                                  </a:solidFill>
                                  <a:effectLst/>
                                  <a:latin typeface="Cambria Math" panose="02040503050406030204" pitchFamily="18" charset="0"/>
                                  <a:ea typeface="ＭＳ 明朝" charset="-128"/>
                                  <a:cs typeface="Times New Roman" charset="0"/>
                                </a:rPr>
                              </m:ctrlPr>
                            </m:sSubPr>
                            <m:e>
                              <m:r>
                                <a:rPr lang="en-US" sz="2400" i="1">
                                  <a:solidFill>
                                    <a:srgbClr val="0070C0"/>
                                  </a:solidFill>
                                  <a:effectLst/>
                                  <a:latin typeface="Cambria Math" charset="0"/>
                                  <a:ea typeface="ＭＳ 明朝" charset="-128"/>
                                  <a:cs typeface="Times New Roman" charset="0"/>
                                </a:rPr>
                                <m:t>𝑌</m:t>
                              </m:r>
                            </m:e>
                            <m:sub>
                              <m:r>
                                <a:rPr lang="en-US" sz="2400" i="1">
                                  <a:solidFill>
                                    <a:srgbClr val="0070C0"/>
                                  </a:solidFill>
                                  <a:effectLst/>
                                  <a:latin typeface="Cambria Math" charset="0"/>
                                  <a:ea typeface="ＭＳ 明朝" charset="-128"/>
                                  <a:cs typeface="Times New Roman" charset="0"/>
                                </a:rPr>
                                <m:t>0</m:t>
                              </m:r>
                              <m:r>
                                <a:rPr lang="en-US" sz="2400" i="1">
                                  <a:solidFill>
                                    <a:srgbClr val="0070C0"/>
                                  </a:solidFill>
                                  <a:effectLst/>
                                  <a:latin typeface="Cambria Math" charset="0"/>
                                  <a:ea typeface="ＭＳ 明朝" charset="-128"/>
                                  <a:cs typeface="Times New Roman" charset="0"/>
                                </a:rPr>
                                <m:t>𝑖</m:t>
                              </m:r>
                            </m:sub>
                          </m:sSub>
                        </m:e>
                        <m:e>
                          <m:sSub>
                            <m:sSubPr>
                              <m:ctrlPr>
                                <a:rPr lang="en-US" sz="2400" i="1">
                                  <a:solidFill>
                                    <a:srgbClr val="0070C0"/>
                                  </a:solidFill>
                                  <a:effectLst/>
                                  <a:latin typeface="Cambria Math" panose="02040503050406030204" pitchFamily="18" charset="0"/>
                                  <a:ea typeface="ＭＳ 明朝" charset="-128"/>
                                  <a:cs typeface="Times New Roman" charset="0"/>
                                </a:rPr>
                              </m:ctrlPr>
                            </m:sSubPr>
                            <m:e>
                              <m:r>
                                <a:rPr lang="en-US" sz="2400" i="1">
                                  <a:solidFill>
                                    <a:srgbClr val="0070C0"/>
                                  </a:solidFill>
                                  <a:effectLst/>
                                  <a:latin typeface="Cambria Math" charset="0"/>
                                  <a:ea typeface="ＭＳ 明朝" charset="-128"/>
                                  <a:cs typeface="Times New Roman" charset="0"/>
                                </a:rPr>
                                <m:t>𝐷</m:t>
                              </m:r>
                            </m:e>
                            <m:sub>
                              <m:r>
                                <a:rPr lang="en-US" sz="2400" i="1">
                                  <a:solidFill>
                                    <a:srgbClr val="0070C0"/>
                                  </a:solidFill>
                                  <a:effectLst/>
                                  <a:latin typeface="Cambria Math" charset="0"/>
                                  <a:ea typeface="ＭＳ 明朝" charset="-128"/>
                                  <a:cs typeface="Times New Roman" charset="0"/>
                                </a:rPr>
                                <m:t>𝑖</m:t>
                              </m:r>
                            </m:sub>
                          </m:sSub>
                          <m:r>
                            <a:rPr lang="en-US" sz="2400" i="1">
                              <a:solidFill>
                                <a:srgbClr val="0070C0"/>
                              </a:solidFill>
                              <a:effectLst/>
                              <a:latin typeface="Cambria Math" charset="0"/>
                              <a:ea typeface="ＭＳ 明朝" charset="-128"/>
                              <a:cs typeface="Times New Roman" charset="0"/>
                            </a:rPr>
                            <m:t>=1</m:t>
                          </m:r>
                        </m:e>
                      </m:d>
                      <m:r>
                        <a:rPr lang="en-US" sz="2400" i="1">
                          <a:effectLst/>
                          <a:latin typeface="Cambria Math" charset="0"/>
                          <a:ea typeface="ＭＳ 明朝" charset="-128"/>
                          <a:cs typeface="Times New Roman" charset="0"/>
                        </a:rPr>
                        <m:t>−</m:t>
                      </m:r>
                      <m:r>
                        <a:rPr lang="en-US" sz="2400" i="1">
                          <a:effectLst/>
                          <a:latin typeface="Cambria Math" charset="0"/>
                          <a:ea typeface="ＭＳ 明朝" charset="-128"/>
                          <a:cs typeface="Times New Roman" charset="0"/>
                        </a:rPr>
                        <m:t>𝐸</m:t>
                      </m:r>
                      <m:d>
                        <m:dPr>
                          <m:begChr m:val="["/>
                          <m:endChr m:val="]"/>
                          <m:ctrlPr>
                            <a:rPr lang="en-US" sz="2400" i="1">
                              <a:effectLst/>
                              <a:latin typeface="Cambria Math" panose="02040503050406030204" pitchFamily="18" charset="0"/>
                              <a:ea typeface="ＭＳ 明朝" charset="-128"/>
                              <a:cs typeface="Times New Roman" charset="0"/>
                            </a:rPr>
                          </m:ctrlPr>
                        </m:dPr>
                        <m:e>
                          <m:sSub>
                            <m:sSubPr>
                              <m:ctrlPr>
                                <a:rPr lang="en-US" sz="2400" i="1">
                                  <a:effectLst/>
                                  <a:latin typeface="Cambria Math" panose="02040503050406030204" pitchFamily="18" charset="0"/>
                                  <a:ea typeface="ＭＳ 明朝" charset="-128"/>
                                  <a:cs typeface="Times New Roman" charset="0"/>
                                </a:rPr>
                              </m:ctrlPr>
                            </m:sSubPr>
                            <m:e>
                              <m:r>
                                <a:rPr lang="en-US" sz="2400" i="1">
                                  <a:effectLst/>
                                  <a:latin typeface="Cambria Math" charset="0"/>
                                  <a:ea typeface="ＭＳ 明朝" charset="-128"/>
                                  <a:cs typeface="Times New Roman" charset="0"/>
                                </a:rPr>
                                <m:t>𝑌</m:t>
                              </m:r>
                            </m:e>
                            <m:sub>
                              <m:r>
                                <a:rPr lang="en-US" sz="2400" i="1">
                                  <a:effectLst/>
                                  <a:latin typeface="Cambria Math" charset="0"/>
                                  <a:ea typeface="ＭＳ 明朝" charset="-128"/>
                                  <a:cs typeface="Times New Roman" charset="0"/>
                                </a:rPr>
                                <m:t>0</m:t>
                              </m:r>
                              <m:r>
                                <a:rPr lang="en-US" sz="2400" i="1">
                                  <a:effectLst/>
                                  <a:latin typeface="Cambria Math" charset="0"/>
                                  <a:ea typeface="ＭＳ 明朝" charset="-128"/>
                                  <a:cs typeface="Times New Roman" charset="0"/>
                                </a:rPr>
                                <m:t>𝑖</m:t>
                              </m:r>
                            </m:sub>
                          </m:sSub>
                        </m:e>
                        <m:e>
                          <m:sSub>
                            <m:sSubPr>
                              <m:ctrlPr>
                                <a:rPr lang="en-US" sz="2400" i="1">
                                  <a:effectLst/>
                                  <a:latin typeface="Cambria Math" panose="02040503050406030204" pitchFamily="18" charset="0"/>
                                  <a:ea typeface="ＭＳ 明朝" charset="-128"/>
                                  <a:cs typeface="Times New Roman" charset="0"/>
                                </a:rPr>
                              </m:ctrlPr>
                            </m:sSubPr>
                            <m:e>
                              <m:r>
                                <a:rPr lang="en-US" sz="2400" i="1">
                                  <a:effectLst/>
                                  <a:latin typeface="Cambria Math" charset="0"/>
                                  <a:ea typeface="ＭＳ 明朝" charset="-128"/>
                                  <a:cs typeface="Times New Roman" charset="0"/>
                                </a:rPr>
                                <m:t>𝐷</m:t>
                              </m:r>
                            </m:e>
                            <m:sub>
                              <m:r>
                                <a:rPr lang="en-US" sz="2400" i="1">
                                  <a:effectLst/>
                                  <a:latin typeface="Cambria Math" charset="0"/>
                                  <a:ea typeface="ＭＳ 明朝" charset="-128"/>
                                  <a:cs typeface="Times New Roman" charset="0"/>
                                </a:rPr>
                                <m:t>𝑖</m:t>
                              </m:r>
                            </m:sub>
                          </m:sSub>
                          <m:r>
                            <a:rPr lang="en-US" sz="2400" i="1">
                              <a:effectLst/>
                              <a:latin typeface="Cambria Math" charset="0"/>
                              <a:ea typeface="ＭＳ 明朝" charset="-128"/>
                              <a:cs typeface="Times New Roman" charset="0"/>
                            </a:rPr>
                            <m:t>=0</m:t>
                          </m:r>
                        </m:e>
                      </m:d>
                    </m:oMath>
                  </m:oMathPara>
                </a14:m>
                <a:endParaRPr lang="en-US" sz="2400" dirty="0">
                  <a:effectLst/>
                  <a:latin typeface="Cambria" charset="0"/>
                  <a:ea typeface="ＭＳ 明朝" charset="-128"/>
                  <a:cs typeface="Times New Roman"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5534" y="1228997"/>
                <a:ext cx="9144000" cy="424732"/>
              </a:xfrm>
              <a:prstGeom prst="rect">
                <a:avLst/>
              </a:prstGeom>
              <a:blipFill rotWithShape="0">
                <a:blip r:embed="rId2"/>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5534" y="2615949"/>
                <a:ext cx="8952932" cy="674031"/>
              </a:xfrm>
              <a:prstGeom prst="rect">
                <a:avLst/>
              </a:prstGeom>
            </p:spPr>
            <p:txBody>
              <a:bodyPr wrap="square">
                <a:spAutoFit/>
              </a:bodyPr>
              <a:lstStyle/>
              <a:p>
                <a:pPr marL="0" marR="0">
                  <a:spcBef>
                    <a:spcPts val="0"/>
                  </a:spcBef>
                  <a:spcAft>
                    <a:spcPts val="0"/>
                  </a:spcAft>
                  <a:buNone/>
                </a:pPr>
                <a:r>
                  <a:rPr lang="en-US" dirty="0">
                    <a:latin typeface="Times New Roman" charset="0"/>
                    <a:ea typeface="ＭＳ 明朝" charset="-128"/>
                    <a:cs typeface="Times New Roman" charset="0"/>
                  </a:rPr>
                  <a:t> </a:t>
                </a:r>
                <a:endParaRPr lang="en-US" dirty="0">
                  <a:effectLst/>
                  <a:latin typeface="Cambria" charset="0"/>
                  <a:ea typeface="ＭＳ 明朝" charset="-128"/>
                  <a:cs typeface="Times New Roman" charset="0"/>
                </a:endParaRPr>
              </a:p>
              <a:p>
                <a:pPr marL="0" marR="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a:effectLst/>
                          <a:latin typeface="Cambria Math" charset="0"/>
                          <a:ea typeface="ＭＳ 明朝" charset="-128"/>
                          <a:cs typeface="Times New Roman" charset="0"/>
                        </a:rPr>
                        <m:t>𝐷</m:t>
                      </m:r>
                      <m:r>
                        <a:rPr lang="en-US" sz="2400" i="1">
                          <a:effectLst/>
                          <a:latin typeface="Cambria Math" charset="0"/>
                          <a:ea typeface="ＭＳ 明朝" charset="-128"/>
                          <a:cs typeface="Times New Roman" charset="0"/>
                        </a:rPr>
                        <m:t>=</m:t>
                      </m:r>
                      <m:r>
                        <a:rPr lang="en-US" sz="2400" i="1" smtClean="0">
                          <a:solidFill>
                            <a:schemeClr val="tx2"/>
                          </a:solidFill>
                          <a:effectLst/>
                          <a:latin typeface="Cambria Math" charset="0"/>
                          <a:ea typeface="ＭＳ 明朝" charset="-128"/>
                          <a:cs typeface="Times New Roman" charset="0"/>
                        </a:rPr>
                        <m:t>𝐸</m:t>
                      </m:r>
                      <m:d>
                        <m:dPr>
                          <m:begChr m:val="["/>
                          <m:endChr m:val="]"/>
                          <m:ctrlPr>
                            <a:rPr lang="en-US" sz="2400" i="1">
                              <a:solidFill>
                                <a:schemeClr val="tx2"/>
                              </a:solidFill>
                              <a:effectLst/>
                              <a:latin typeface="Cambria Math" panose="02040503050406030204" pitchFamily="18" charset="0"/>
                              <a:ea typeface="ＭＳ 明朝" charset="-128"/>
                              <a:cs typeface="Times New Roman" charset="0"/>
                            </a:rPr>
                          </m:ctrlPr>
                        </m:dPr>
                        <m:e>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𝑌</m:t>
                              </m:r>
                            </m:e>
                            <m:sub>
                              <m:r>
                                <a:rPr lang="en-US" sz="2400" i="1">
                                  <a:solidFill>
                                    <a:schemeClr val="tx2"/>
                                  </a:solidFill>
                                  <a:effectLst/>
                                  <a:latin typeface="Cambria Math" charset="0"/>
                                  <a:ea typeface="ＭＳ 明朝" charset="-128"/>
                                  <a:cs typeface="Times New Roman" charset="0"/>
                                </a:rPr>
                                <m:t>1</m:t>
                              </m:r>
                              <m:r>
                                <a:rPr lang="en-US" sz="2400" i="1">
                                  <a:solidFill>
                                    <a:schemeClr val="tx2"/>
                                  </a:solidFill>
                                  <a:effectLst/>
                                  <a:latin typeface="Cambria Math" charset="0"/>
                                  <a:ea typeface="ＭＳ 明朝" charset="-128"/>
                                  <a:cs typeface="Times New Roman" charset="0"/>
                                </a:rPr>
                                <m:t>𝑖</m:t>
                              </m:r>
                            </m:sub>
                          </m:sSub>
                          <m:r>
                            <a:rPr lang="en-US" sz="2400" i="1">
                              <a:solidFill>
                                <a:schemeClr val="tx2"/>
                              </a:solidFill>
                              <a:effectLst/>
                              <a:latin typeface="Cambria Math" charset="0"/>
                              <a:ea typeface="ＭＳ 明朝" charset="-128"/>
                              <a:cs typeface="Times New Roman" charset="0"/>
                            </a:rPr>
                            <m:t>−</m:t>
                          </m:r>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𝑌</m:t>
                              </m:r>
                            </m:e>
                            <m:sub>
                              <m:r>
                                <a:rPr lang="en-US" sz="2400" i="1">
                                  <a:solidFill>
                                    <a:schemeClr val="tx2"/>
                                  </a:solidFill>
                                  <a:effectLst/>
                                  <a:latin typeface="Cambria Math" charset="0"/>
                                  <a:ea typeface="ＭＳ 明朝" charset="-128"/>
                                  <a:cs typeface="Times New Roman" charset="0"/>
                                </a:rPr>
                                <m:t>0</m:t>
                              </m:r>
                              <m:r>
                                <a:rPr lang="en-US" sz="2400" i="1">
                                  <a:solidFill>
                                    <a:schemeClr val="tx2"/>
                                  </a:solidFill>
                                  <a:effectLst/>
                                  <a:latin typeface="Cambria Math" charset="0"/>
                                  <a:ea typeface="ＭＳ 明朝" charset="-128"/>
                                  <a:cs typeface="Times New Roman" charset="0"/>
                                </a:rPr>
                                <m:t>𝑖</m:t>
                              </m:r>
                            </m:sub>
                          </m:sSub>
                        </m:e>
                        <m:e>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𝐷</m:t>
                              </m:r>
                            </m:e>
                            <m:sub>
                              <m:r>
                                <a:rPr lang="en-US" sz="2400" i="1">
                                  <a:solidFill>
                                    <a:schemeClr val="tx2"/>
                                  </a:solidFill>
                                  <a:effectLst/>
                                  <a:latin typeface="Cambria Math" charset="0"/>
                                  <a:ea typeface="ＭＳ 明朝" charset="-128"/>
                                  <a:cs typeface="Times New Roman" charset="0"/>
                                </a:rPr>
                                <m:t>𝑖</m:t>
                              </m:r>
                            </m:sub>
                          </m:sSub>
                          <m:r>
                            <a:rPr lang="en-US" sz="2400" i="1">
                              <a:solidFill>
                                <a:schemeClr val="tx2"/>
                              </a:solidFill>
                              <a:effectLst/>
                              <a:latin typeface="Cambria Math" charset="0"/>
                              <a:ea typeface="ＭＳ 明朝" charset="-128"/>
                              <a:cs typeface="Times New Roman" charset="0"/>
                            </a:rPr>
                            <m:t>=1</m:t>
                          </m:r>
                        </m:e>
                      </m:d>
                      <m:r>
                        <a:rPr lang="en-US" sz="2400" i="1">
                          <a:effectLst/>
                          <a:latin typeface="Cambria Math" charset="0"/>
                          <a:ea typeface="ＭＳ 明朝" charset="-128"/>
                          <a:cs typeface="Times New Roman" charset="0"/>
                        </a:rPr>
                        <m:t>+</m:t>
                      </m:r>
                      <m:r>
                        <a:rPr lang="en-US" sz="2400" i="1" smtClean="0">
                          <a:solidFill>
                            <a:srgbClr val="FF0000"/>
                          </a:solidFill>
                          <a:effectLst/>
                          <a:latin typeface="Cambria Math" charset="0"/>
                          <a:ea typeface="ＭＳ 明朝" charset="-128"/>
                          <a:cs typeface="Times New Roman" charset="0"/>
                        </a:rPr>
                        <m:t>𝐸</m:t>
                      </m:r>
                      <m:d>
                        <m:dPr>
                          <m:begChr m:val="["/>
                          <m:endChr m:val="]"/>
                          <m:ctrlPr>
                            <a:rPr lang="en-US" sz="2400" i="1">
                              <a:solidFill>
                                <a:srgbClr val="FF0000"/>
                              </a:solidFill>
                              <a:effectLst/>
                              <a:latin typeface="Cambria Math" panose="02040503050406030204" pitchFamily="18" charset="0"/>
                              <a:ea typeface="ＭＳ 明朝" charset="-128"/>
                              <a:cs typeface="Times New Roman" charset="0"/>
                            </a:rPr>
                          </m:ctrlPr>
                        </m:dPr>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𝑌</m:t>
                              </m:r>
                            </m:e>
                            <m:sub>
                              <m:r>
                                <a:rPr lang="en-US" sz="2400" i="1">
                                  <a:solidFill>
                                    <a:srgbClr val="FF0000"/>
                                  </a:solidFill>
                                  <a:effectLst/>
                                  <a:latin typeface="Cambria Math" charset="0"/>
                                  <a:ea typeface="ＭＳ 明朝" charset="-128"/>
                                  <a:cs typeface="Times New Roman" charset="0"/>
                                </a:rPr>
                                <m:t>0</m:t>
                              </m:r>
                              <m:r>
                                <a:rPr lang="en-US" sz="2400" i="1">
                                  <a:solidFill>
                                    <a:srgbClr val="FF0000"/>
                                  </a:solidFill>
                                  <a:effectLst/>
                                  <a:latin typeface="Cambria Math" charset="0"/>
                                  <a:ea typeface="ＭＳ 明朝" charset="-128"/>
                                  <a:cs typeface="Times New Roman" charset="0"/>
                                </a:rPr>
                                <m:t>𝑖</m:t>
                              </m:r>
                            </m:sub>
                          </m:sSub>
                        </m:e>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𝐷</m:t>
                              </m:r>
                            </m:e>
                            <m:sub>
                              <m:r>
                                <a:rPr lang="en-US" sz="2400" i="1">
                                  <a:solidFill>
                                    <a:srgbClr val="FF0000"/>
                                  </a:solidFill>
                                  <a:effectLst/>
                                  <a:latin typeface="Cambria Math" charset="0"/>
                                  <a:ea typeface="ＭＳ 明朝" charset="-128"/>
                                  <a:cs typeface="Times New Roman" charset="0"/>
                                </a:rPr>
                                <m:t>𝑖</m:t>
                              </m:r>
                            </m:sub>
                          </m:sSub>
                          <m:r>
                            <a:rPr lang="en-US" sz="2400" i="1">
                              <a:solidFill>
                                <a:srgbClr val="FF0000"/>
                              </a:solidFill>
                              <a:effectLst/>
                              <a:latin typeface="Cambria Math" charset="0"/>
                              <a:ea typeface="ＭＳ 明朝" charset="-128"/>
                              <a:cs typeface="Times New Roman" charset="0"/>
                            </a:rPr>
                            <m:t>=1</m:t>
                          </m:r>
                        </m:e>
                      </m:d>
                      <m:r>
                        <a:rPr lang="en-US" sz="2400" i="1">
                          <a:solidFill>
                            <a:srgbClr val="FF0000"/>
                          </a:solidFill>
                          <a:effectLst/>
                          <a:latin typeface="Cambria Math" charset="0"/>
                          <a:ea typeface="ＭＳ 明朝" charset="-128"/>
                          <a:cs typeface="Times New Roman" charset="0"/>
                        </a:rPr>
                        <m:t>−</m:t>
                      </m:r>
                      <m:r>
                        <a:rPr lang="en-US" sz="2400" i="1">
                          <a:solidFill>
                            <a:srgbClr val="FF0000"/>
                          </a:solidFill>
                          <a:effectLst/>
                          <a:latin typeface="Cambria Math" charset="0"/>
                          <a:ea typeface="ＭＳ 明朝" charset="-128"/>
                          <a:cs typeface="Times New Roman" charset="0"/>
                        </a:rPr>
                        <m:t>𝐸</m:t>
                      </m:r>
                      <m:d>
                        <m:dPr>
                          <m:begChr m:val="["/>
                          <m:endChr m:val="]"/>
                          <m:ctrlPr>
                            <a:rPr lang="en-US" sz="2400" i="1">
                              <a:solidFill>
                                <a:srgbClr val="FF0000"/>
                              </a:solidFill>
                              <a:effectLst/>
                              <a:latin typeface="Cambria Math" panose="02040503050406030204" pitchFamily="18" charset="0"/>
                              <a:ea typeface="ＭＳ 明朝" charset="-128"/>
                              <a:cs typeface="Times New Roman" charset="0"/>
                            </a:rPr>
                          </m:ctrlPr>
                        </m:dPr>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𝑌</m:t>
                              </m:r>
                            </m:e>
                            <m:sub>
                              <m:r>
                                <a:rPr lang="en-US" sz="2400" i="1">
                                  <a:solidFill>
                                    <a:srgbClr val="FF0000"/>
                                  </a:solidFill>
                                  <a:effectLst/>
                                  <a:latin typeface="Cambria Math" charset="0"/>
                                  <a:ea typeface="ＭＳ 明朝" charset="-128"/>
                                  <a:cs typeface="Times New Roman" charset="0"/>
                                </a:rPr>
                                <m:t>0</m:t>
                              </m:r>
                              <m:r>
                                <a:rPr lang="en-US" sz="2400" i="1">
                                  <a:solidFill>
                                    <a:srgbClr val="FF0000"/>
                                  </a:solidFill>
                                  <a:effectLst/>
                                  <a:latin typeface="Cambria Math" charset="0"/>
                                  <a:ea typeface="ＭＳ 明朝" charset="-128"/>
                                  <a:cs typeface="Times New Roman" charset="0"/>
                                </a:rPr>
                                <m:t>𝑖</m:t>
                              </m:r>
                            </m:sub>
                          </m:sSub>
                        </m:e>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𝐷</m:t>
                              </m:r>
                            </m:e>
                            <m:sub>
                              <m:r>
                                <a:rPr lang="en-US" sz="2400" i="1">
                                  <a:solidFill>
                                    <a:srgbClr val="FF0000"/>
                                  </a:solidFill>
                                  <a:effectLst/>
                                  <a:latin typeface="Cambria Math" charset="0"/>
                                  <a:ea typeface="ＭＳ 明朝" charset="-128"/>
                                  <a:cs typeface="Times New Roman" charset="0"/>
                                </a:rPr>
                                <m:t>𝑖</m:t>
                              </m:r>
                            </m:sub>
                          </m:sSub>
                          <m:r>
                            <a:rPr lang="en-US" sz="2400" i="1">
                              <a:solidFill>
                                <a:srgbClr val="FF0000"/>
                              </a:solidFill>
                              <a:effectLst/>
                              <a:latin typeface="Cambria Math" charset="0"/>
                              <a:ea typeface="ＭＳ 明朝" charset="-128"/>
                              <a:cs typeface="Times New Roman" charset="0"/>
                            </a:rPr>
                            <m:t>=0</m:t>
                          </m:r>
                        </m:e>
                      </m:d>
                    </m:oMath>
                  </m:oMathPara>
                </a14:m>
                <a:endParaRPr lang="en-US" sz="2400" dirty="0">
                  <a:effectLst/>
                  <a:latin typeface="Cambria" charset="0"/>
                  <a:ea typeface="ＭＳ 明朝" charset="-128"/>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5534" y="2615949"/>
                <a:ext cx="8952932" cy="674031"/>
              </a:xfrm>
              <a:prstGeom prst="rect">
                <a:avLst/>
              </a:prstGeom>
              <a:blipFill rotWithShape="0">
                <a:blip r:embed="rId3"/>
                <a:stretch>
                  <a:fillRect b="-4505"/>
                </a:stretch>
              </a:blipFill>
            </p:spPr>
            <p:txBody>
              <a:bodyPr/>
              <a:lstStyle/>
              <a:p>
                <a:r>
                  <a:rPr lang="en-US">
                    <a:noFill/>
                  </a:rPr>
                  <a:t> </a:t>
                </a:r>
              </a:p>
            </p:txBody>
          </p:sp>
        </mc:Fallback>
      </mc:AlternateContent>
      <p:sp>
        <p:nvSpPr>
          <p:cNvPr id="8" name="Content Placeholder 2"/>
          <p:cNvSpPr txBox="1">
            <a:spLocks/>
          </p:cNvSpPr>
          <p:nvPr/>
        </p:nvSpPr>
        <p:spPr bwMode="auto">
          <a:xfrm>
            <a:off x="2201839" y="3809959"/>
            <a:ext cx="1025855" cy="6570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6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4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2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20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marL="0" indent="0">
              <a:lnSpc>
                <a:spcPct val="100000"/>
              </a:lnSpc>
              <a:buFont typeface="Wingdings" charset="2"/>
              <a:buNone/>
            </a:pPr>
            <a:r>
              <a:rPr lang="en-US" kern="0" dirty="0">
                <a:solidFill>
                  <a:schemeClr val="tx2"/>
                </a:solidFill>
              </a:rPr>
              <a:t>TOT</a:t>
            </a:r>
          </a:p>
        </p:txBody>
      </p:sp>
      <p:sp>
        <p:nvSpPr>
          <p:cNvPr id="10" name="Down Arrow 9"/>
          <p:cNvSpPr/>
          <p:nvPr/>
        </p:nvSpPr>
        <p:spPr bwMode="auto">
          <a:xfrm>
            <a:off x="2988859" y="2715904"/>
            <a:ext cx="477671" cy="559049"/>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pPr>
            <a:endParaRPr kumimoji="0" lang="en-US" sz="1800" b="0" i="0" u="none" strike="noStrike" cap="none" normalizeH="0" baseline="0">
              <a:ln>
                <a:noFill/>
              </a:ln>
              <a:solidFill>
                <a:schemeClr val="tx1"/>
              </a:solidFill>
              <a:effectLst/>
              <a:latin typeface="Arial" charset="0"/>
            </a:endParaRPr>
          </a:p>
        </p:txBody>
      </p:sp>
      <p:sp>
        <p:nvSpPr>
          <p:cNvPr id="11" name="Up Arrow 10"/>
          <p:cNvSpPr/>
          <p:nvPr/>
        </p:nvSpPr>
        <p:spPr bwMode="auto">
          <a:xfrm>
            <a:off x="2836997" y="4323229"/>
            <a:ext cx="45719" cy="312859"/>
          </a:xfrm>
          <a:prstGeom prst="up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pPr>
            <a:endParaRPr kumimoji="0" lang="en-US" sz="1800" b="0" i="0" u="none" strike="noStrike" cap="none" normalizeH="0" baseline="0">
              <a:ln>
                <a:noFill/>
              </a:ln>
              <a:solidFill>
                <a:schemeClr val="tx1"/>
              </a:solidFill>
              <a:effectLst/>
              <a:latin typeface="Arial" charset="0"/>
            </a:endParaRPr>
          </a:p>
        </p:txBody>
      </p:sp>
      <p:sp>
        <p:nvSpPr>
          <p:cNvPr id="14" name="Left Brace 13"/>
          <p:cNvSpPr/>
          <p:nvPr/>
        </p:nvSpPr>
        <p:spPr bwMode="auto">
          <a:xfrm>
            <a:off x="3466530" y="4289405"/>
            <a:ext cx="313900" cy="754373"/>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pPr>
            <a:endParaRPr kumimoji="0" lang="en-US" sz="1800" b="0" i="0" u="none" strike="noStrike" cap="none" normalizeH="0" baseline="0">
              <a:ln>
                <a:noFill/>
              </a:ln>
              <a:solidFill>
                <a:schemeClr val="tx1"/>
              </a:solidFill>
              <a:effectLst/>
              <a:latin typeface="Arial" charset="0"/>
            </a:endParaRPr>
          </a:p>
        </p:txBody>
      </p:sp>
      <p:sp>
        <p:nvSpPr>
          <p:cNvPr id="15" name="Up Arrow 14"/>
          <p:cNvSpPr/>
          <p:nvPr/>
        </p:nvSpPr>
        <p:spPr bwMode="auto">
          <a:xfrm>
            <a:off x="2473284" y="3343695"/>
            <a:ext cx="409432" cy="495327"/>
          </a:xfrm>
          <a:prstGeom prst="up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pPr>
            <a:endParaRPr kumimoji="0" lang="en-US" sz="1800" b="0" i="0" u="none" strike="noStrike" cap="none" normalizeH="0" baseline="0">
              <a:ln>
                <a:noFill/>
              </a:ln>
              <a:solidFill>
                <a:schemeClr val="tx1"/>
              </a:solidFill>
              <a:effectLst/>
              <a:latin typeface="Arial" charset="0"/>
            </a:endParaRPr>
          </a:p>
        </p:txBody>
      </p:sp>
      <p:sp>
        <p:nvSpPr>
          <p:cNvPr id="16" name="Content Placeholder 2"/>
          <p:cNvSpPr txBox="1">
            <a:spLocks/>
          </p:cNvSpPr>
          <p:nvPr/>
        </p:nvSpPr>
        <p:spPr bwMode="auto">
          <a:xfrm>
            <a:off x="300251" y="4359001"/>
            <a:ext cx="8543498" cy="159061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6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4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2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20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marL="0" indent="0">
              <a:lnSpc>
                <a:spcPct val="100000"/>
              </a:lnSpc>
              <a:buFont typeface="Wingdings" charset="2"/>
              <a:buNone/>
            </a:pPr>
            <a:r>
              <a:rPr lang="en-US" sz="2400" kern="0" dirty="0"/>
              <a:t>First term: is effect of treatment on the treated (TOT)</a:t>
            </a:r>
          </a:p>
          <a:p>
            <a:pPr>
              <a:lnSpc>
                <a:spcPct val="100000"/>
              </a:lnSpc>
            </a:pPr>
            <a:r>
              <a:rPr lang="en-US" sz="2400" kern="0" dirty="0"/>
              <a:t>Difference between if get program or don’t but are treated</a:t>
            </a:r>
          </a:p>
          <a:p>
            <a:pPr marL="0" indent="0">
              <a:lnSpc>
                <a:spcPct val="100000"/>
              </a:lnSpc>
              <a:buNone/>
            </a:pPr>
            <a:r>
              <a:rPr lang="en-US" sz="2400" kern="0" dirty="0"/>
              <a:t>Second Term: Selection Bias</a:t>
            </a:r>
          </a:p>
          <a:p>
            <a:pPr>
              <a:lnSpc>
                <a:spcPct val="100000"/>
              </a:lnSpc>
            </a:pPr>
            <a:r>
              <a:rPr lang="en-US" sz="2400" dirty="0"/>
              <a:t> Expected difference in the outcomes without the program between the treatment and comparison groups</a:t>
            </a:r>
          </a:p>
          <a:p>
            <a:pPr marL="0" indent="0">
              <a:lnSpc>
                <a:spcPct val="100000"/>
              </a:lnSpc>
              <a:buFont typeface="Wingdings" charset="2"/>
              <a:buNone/>
            </a:pPr>
            <a:endParaRPr lang="en-US" kern="0" dirty="0"/>
          </a:p>
        </p:txBody>
      </p:sp>
      <p:sp>
        <p:nvSpPr>
          <p:cNvPr id="17" name="Up Arrow 16"/>
          <p:cNvSpPr/>
          <p:nvPr/>
        </p:nvSpPr>
        <p:spPr bwMode="auto">
          <a:xfrm>
            <a:off x="5682783" y="3316162"/>
            <a:ext cx="409432" cy="495327"/>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pPr>
            <a:endParaRPr kumimoji="0" lang="en-US" sz="1800" b="0" i="0" u="none" strike="noStrike" cap="none" normalizeH="0" baseline="0">
              <a:ln>
                <a:noFill/>
              </a:ln>
              <a:solidFill>
                <a:schemeClr val="tx1"/>
              </a:solidFill>
              <a:effectLst/>
              <a:latin typeface="Arial" charset="0"/>
            </a:endParaRPr>
          </a:p>
        </p:txBody>
      </p:sp>
      <p:sp>
        <p:nvSpPr>
          <p:cNvPr id="18" name="Content Placeholder 2"/>
          <p:cNvSpPr txBox="1">
            <a:spLocks/>
          </p:cNvSpPr>
          <p:nvPr/>
        </p:nvSpPr>
        <p:spPr bwMode="auto">
          <a:xfrm>
            <a:off x="4626594" y="3786267"/>
            <a:ext cx="2552128" cy="6570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6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4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2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20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marL="0" indent="0">
              <a:lnSpc>
                <a:spcPct val="100000"/>
              </a:lnSpc>
              <a:buFont typeface="Wingdings" charset="2"/>
              <a:buNone/>
            </a:pPr>
            <a:r>
              <a:rPr lang="en-US" kern="0" dirty="0"/>
              <a:t> </a:t>
            </a:r>
            <a:r>
              <a:rPr lang="en-US" kern="0" dirty="0">
                <a:solidFill>
                  <a:srgbClr val="FF0000"/>
                </a:solidFill>
              </a:rPr>
              <a:t>Selection Bias</a:t>
            </a:r>
          </a:p>
        </p:txBody>
      </p:sp>
    </p:spTree>
    <p:extLst>
      <p:ext uri="{BB962C8B-B14F-4D97-AF65-F5344CB8AC3E}">
        <p14:creationId xmlns:p14="http://schemas.microsoft.com/office/powerpoint/2010/main" val="100371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p:sp>
        <p:nvSpPr>
          <p:cNvPr id="3" name="Content Placeholder 2"/>
          <p:cNvSpPr>
            <a:spLocks noGrp="1"/>
          </p:cNvSpPr>
          <p:nvPr>
            <p:ph idx="1"/>
          </p:nvPr>
        </p:nvSpPr>
        <p:spPr>
          <a:xfrm>
            <a:off x="457200" y="1890319"/>
            <a:ext cx="8229600" cy="4026571"/>
          </a:xfrm>
        </p:spPr>
        <p:txBody>
          <a:bodyPr/>
          <a:lstStyle/>
          <a:p>
            <a:pPr fontAlgn="auto">
              <a:spcBef>
                <a:spcPts val="0"/>
              </a:spcBef>
              <a:spcAft>
                <a:spcPts val="0"/>
              </a:spcAft>
              <a:buClrTx/>
              <a:buSzTx/>
            </a:pPr>
            <a:r>
              <a:rPr lang="en-US" dirty="0"/>
              <a:t>If we just compare areas with and without the program, we get the treatment effect (green), but also have selection bias term (part in red) so we don’t know effect of the program.</a:t>
            </a:r>
          </a:p>
          <a:p>
            <a:pPr fontAlgn="auto">
              <a:spcBef>
                <a:spcPts val="0"/>
              </a:spcBef>
              <a:spcAft>
                <a:spcPts val="0"/>
              </a:spcAft>
              <a:buClrTx/>
              <a:buSzTx/>
            </a:pPr>
            <a:r>
              <a:rPr lang="en-US" b="1" dirty="0"/>
              <a:t>Is the bias term positive or negative?</a:t>
            </a:r>
          </a:p>
          <a:p>
            <a:pPr lvl="1" fontAlgn="auto">
              <a:spcBef>
                <a:spcPts val="0"/>
              </a:spcBef>
              <a:spcAft>
                <a:spcPts val="0"/>
              </a:spcAft>
              <a:buClrTx/>
            </a:pPr>
            <a:r>
              <a:rPr lang="en-US" dirty="0"/>
              <a:t>Could be either</a:t>
            </a:r>
          </a:p>
          <a:p>
            <a:pPr lvl="1" fontAlgn="auto">
              <a:spcBef>
                <a:spcPts val="0"/>
              </a:spcBef>
              <a:spcAft>
                <a:spcPts val="0"/>
              </a:spcAft>
              <a:buClrTx/>
            </a:pPr>
            <a:r>
              <a:rPr lang="en-US" dirty="0"/>
              <a:t>Negative bias: If government put program in a place that is typically worse off</a:t>
            </a:r>
          </a:p>
          <a:p>
            <a:pPr lvl="1" fontAlgn="auto">
              <a:spcBef>
                <a:spcPts val="0"/>
              </a:spcBef>
              <a:spcAft>
                <a:spcPts val="0"/>
              </a:spcAft>
              <a:buClrTx/>
            </a:pPr>
            <a:r>
              <a:rPr lang="en-US" dirty="0"/>
              <a:t>Positive bias: if program put in a places that is better off</a:t>
            </a:r>
          </a:p>
          <a:p>
            <a:pPr fontAlgn="auto">
              <a:spcBef>
                <a:spcPts val="0"/>
              </a:spcBef>
              <a:spcAft>
                <a:spcPts val="0"/>
              </a:spcAft>
              <a:buClrTx/>
            </a:pPr>
            <a:endParaRPr lang="en-US" dirty="0"/>
          </a:p>
          <a:p>
            <a:pPr fontAlgn="auto">
              <a:spcBef>
                <a:spcPts val="0"/>
              </a:spcBef>
              <a:spcAft>
                <a:spcPts val="0"/>
              </a:spcAft>
              <a:buClrTx/>
            </a:pPr>
            <a:r>
              <a:rPr lang="en-US" dirty="0"/>
              <a:t>We need the selection term to be zero</a:t>
            </a:r>
          </a:p>
          <a:p>
            <a:pPr fontAlgn="auto">
              <a:spcBef>
                <a:spcPts val="0"/>
              </a:spcBef>
              <a:spcAft>
                <a:spcPts val="0"/>
              </a:spcAft>
              <a:buClrTx/>
            </a:pPr>
            <a:r>
              <a:rPr lang="en-US" b="1" dirty="0"/>
              <a:t>What can we do so that this term is zero?</a:t>
            </a:r>
          </a:p>
          <a:p>
            <a:pPr lvl="1" fontAlgn="auto">
              <a:spcBef>
                <a:spcPts val="0"/>
              </a:spcBef>
              <a:spcAft>
                <a:spcPts val="0"/>
              </a:spcAft>
              <a:buClrTx/>
            </a:pPr>
            <a:r>
              <a:rPr lang="en-US" b="1" dirty="0">
                <a:solidFill>
                  <a:srgbClr val="00B050"/>
                </a:solidFill>
              </a:rPr>
              <a:t>RANDOMIZE ELIGIBILITY FOR PROGRAM</a:t>
            </a:r>
          </a:p>
        </p:txBody>
      </p:sp>
      <p:sp>
        <p:nvSpPr>
          <p:cNvPr id="4" name="Slide Number Placeholder 3"/>
          <p:cNvSpPr>
            <a:spLocks noGrp="1"/>
          </p:cNvSpPr>
          <p:nvPr>
            <p:ph type="sldNum" sz="quarter" idx="12"/>
          </p:nvPr>
        </p:nvSpPr>
        <p:spPr/>
        <p:txBody>
          <a:bodyPr/>
          <a:lstStyle/>
          <a:p>
            <a:fld id="{D4BED497-106E-EA49-9826-2D548DF30CC3}" type="slidenum">
              <a:rPr lang="en-US" smtClean="0"/>
              <a:pPr/>
              <a:t>27</a:t>
            </a:fld>
            <a:endParaRPr lang="en-US"/>
          </a:p>
        </p:txBody>
      </p:sp>
      <mc:AlternateContent xmlns:mc="http://schemas.openxmlformats.org/markup-compatibility/2006" xmlns:a14="http://schemas.microsoft.com/office/drawing/2010/main">
        <mc:Choice Requires="a14">
          <p:sp>
            <p:nvSpPr>
              <p:cNvPr id="6" name="Rectangle 5"/>
              <p:cNvSpPr/>
              <p:nvPr/>
            </p:nvSpPr>
            <p:spPr>
              <a:xfrm>
                <a:off x="95534" y="1114691"/>
                <a:ext cx="8952932" cy="674031"/>
              </a:xfrm>
              <a:prstGeom prst="rect">
                <a:avLst/>
              </a:prstGeom>
            </p:spPr>
            <p:txBody>
              <a:bodyPr wrap="square">
                <a:spAutoFit/>
              </a:bodyPr>
              <a:lstStyle/>
              <a:p>
                <a:pPr marL="0" marR="0">
                  <a:spcBef>
                    <a:spcPts val="0"/>
                  </a:spcBef>
                  <a:spcAft>
                    <a:spcPts val="0"/>
                  </a:spcAft>
                  <a:buNone/>
                </a:pPr>
                <a:r>
                  <a:rPr lang="en-US" dirty="0">
                    <a:latin typeface="Times New Roman" charset="0"/>
                    <a:ea typeface="ＭＳ 明朝" charset="-128"/>
                    <a:cs typeface="Times New Roman" charset="0"/>
                  </a:rPr>
                  <a:t> </a:t>
                </a:r>
                <a:endParaRPr lang="en-US" dirty="0">
                  <a:effectLst/>
                  <a:latin typeface="Cambria" charset="0"/>
                  <a:ea typeface="ＭＳ 明朝" charset="-128"/>
                  <a:cs typeface="Times New Roman" charset="0"/>
                </a:endParaRPr>
              </a:p>
              <a:p>
                <a:pPr marL="0" marR="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a:effectLst/>
                          <a:latin typeface="Cambria Math" charset="0"/>
                          <a:ea typeface="ＭＳ 明朝" charset="-128"/>
                          <a:cs typeface="Times New Roman" charset="0"/>
                        </a:rPr>
                        <m:t>𝐷</m:t>
                      </m:r>
                      <m:r>
                        <a:rPr lang="en-US" sz="2400" i="1">
                          <a:effectLst/>
                          <a:latin typeface="Cambria Math" charset="0"/>
                          <a:ea typeface="ＭＳ 明朝" charset="-128"/>
                          <a:cs typeface="Times New Roman" charset="0"/>
                        </a:rPr>
                        <m:t>=</m:t>
                      </m:r>
                      <m:r>
                        <a:rPr lang="en-US" sz="2400" i="1" smtClean="0">
                          <a:solidFill>
                            <a:schemeClr val="tx2"/>
                          </a:solidFill>
                          <a:effectLst/>
                          <a:latin typeface="Cambria Math" charset="0"/>
                          <a:ea typeface="ＭＳ 明朝" charset="-128"/>
                          <a:cs typeface="Times New Roman" charset="0"/>
                        </a:rPr>
                        <m:t>𝐸</m:t>
                      </m:r>
                      <m:d>
                        <m:dPr>
                          <m:begChr m:val="["/>
                          <m:endChr m:val="]"/>
                          <m:ctrlPr>
                            <a:rPr lang="en-US" sz="2400" i="1">
                              <a:solidFill>
                                <a:schemeClr val="tx2"/>
                              </a:solidFill>
                              <a:effectLst/>
                              <a:latin typeface="Cambria Math" panose="02040503050406030204" pitchFamily="18" charset="0"/>
                              <a:ea typeface="ＭＳ 明朝" charset="-128"/>
                              <a:cs typeface="Times New Roman" charset="0"/>
                            </a:rPr>
                          </m:ctrlPr>
                        </m:dPr>
                        <m:e>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𝑌</m:t>
                              </m:r>
                            </m:e>
                            <m:sub>
                              <m:r>
                                <a:rPr lang="en-US" sz="2400" i="1">
                                  <a:solidFill>
                                    <a:schemeClr val="tx2"/>
                                  </a:solidFill>
                                  <a:effectLst/>
                                  <a:latin typeface="Cambria Math" charset="0"/>
                                  <a:ea typeface="ＭＳ 明朝" charset="-128"/>
                                  <a:cs typeface="Times New Roman" charset="0"/>
                                </a:rPr>
                                <m:t>1</m:t>
                              </m:r>
                              <m:r>
                                <a:rPr lang="en-US" sz="2400" i="1">
                                  <a:solidFill>
                                    <a:schemeClr val="tx2"/>
                                  </a:solidFill>
                                  <a:effectLst/>
                                  <a:latin typeface="Cambria Math" charset="0"/>
                                  <a:ea typeface="ＭＳ 明朝" charset="-128"/>
                                  <a:cs typeface="Times New Roman" charset="0"/>
                                </a:rPr>
                                <m:t>𝑖</m:t>
                              </m:r>
                            </m:sub>
                          </m:sSub>
                          <m:r>
                            <a:rPr lang="en-US" sz="2400" i="1">
                              <a:solidFill>
                                <a:schemeClr val="tx2"/>
                              </a:solidFill>
                              <a:effectLst/>
                              <a:latin typeface="Cambria Math" charset="0"/>
                              <a:ea typeface="ＭＳ 明朝" charset="-128"/>
                              <a:cs typeface="Times New Roman" charset="0"/>
                            </a:rPr>
                            <m:t>−</m:t>
                          </m:r>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𝑌</m:t>
                              </m:r>
                            </m:e>
                            <m:sub>
                              <m:r>
                                <a:rPr lang="en-US" sz="2400" i="1">
                                  <a:solidFill>
                                    <a:schemeClr val="tx2"/>
                                  </a:solidFill>
                                  <a:effectLst/>
                                  <a:latin typeface="Cambria Math" charset="0"/>
                                  <a:ea typeface="ＭＳ 明朝" charset="-128"/>
                                  <a:cs typeface="Times New Roman" charset="0"/>
                                </a:rPr>
                                <m:t>0</m:t>
                              </m:r>
                              <m:r>
                                <a:rPr lang="en-US" sz="2400" i="1">
                                  <a:solidFill>
                                    <a:schemeClr val="tx2"/>
                                  </a:solidFill>
                                  <a:effectLst/>
                                  <a:latin typeface="Cambria Math" charset="0"/>
                                  <a:ea typeface="ＭＳ 明朝" charset="-128"/>
                                  <a:cs typeface="Times New Roman" charset="0"/>
                                </a:rPr>
                                <m:t>𝑖</m:t>
                              </m:r>
                            </m:sub>
                          </m:sSub>
                        </m:e>
                        <m:e>
                          <m:sSub>
                            <m:sSubPr>
                              <m:ctrlPr>
                                <a:rPr lang="en-US" sz="2400" i="1">
                                  <a:solidFill>
                                    <a:schemeClr val="tx2"/>
                                  </a:solidFill>
                                  <a:effectLst/>
                                  <a:latin typeface="Cambria Math" panose="02040503050406030204" pitchFamily="18" charset="0"/>
                                  <a:ea typeface="ＭＳ 明朝" charset="-128"/>
                                  <a:cs typeface="Times New Roman" charset="0"/>
                                </a:rPr>
                              </m:ctrlPr>
                            </m:sSubPr>
                            <m:e>
                              <m:r>
                                <a:rPr lang="en-US" sz="2400" i="1">
                                  <a:solidFill>
                                    <a:schemeClr val="tx2"/>
                                  </a:solidFill>
                                  <a:effectLst/>
                                  <a:latin typeface="Cambria Math" charset="0"/>
                                  <a:ea typeface="ＭＳ 明朝" charset="-128"/>
                                  <a:cs typeface="Times New Roman" charset="0"/>
                                </a:rPr>
                                <m:t>𝐷</m:t>
                              </m:r>
                            </m:e>
                            <m:sub>
                              <m:r>
                                <a:rPr lang="en-US" sz="2400" i="1">
                                  <a:solidFill>
                                    <a:schemeClr val="tx2"/>
                                  </a:solidFill>
                                  <a:effectLst/>
                                  <a:latin typeface="Cambria Math" charset="0"/>
                                  <a:ea typeface="ＭＳ 明朝" charset="-128"/>
                                  <a:cs typeface="Times New Roman" charset="0"/>
                                </a:rPr>
                                <m:t>𝑖</m:t>
                              </m:r>
                            </m:sub>
                          </m:sSub>
                          <m:r>
                            <a:rPr lang="en-US" sz="2400" i="1">
                              <a:solidFill>
                                <a:schemeClr val="tx2"/>
                              </a:solidFill>
                              <a:effectLst/>
                              <a:latin typeface="Cambria Math" charset="0"/>
                              <a:ea typeface="ＭＳ 明朝" charset="-128"/>
                              <a:cs typeface="Times New Roman" charset="0"/>
                            </a:rPr>
                            <m:t>=1</m:t>
                          </m:r>
                        </m:e>
                      </m:d>
                      <m:r>
                        <a:rPr lang="en-US" sz="2400" i="1">
                          <a:effectLst/>
                          <a:latin typeface="Cambria Math" charset="0"/>
                          <a:ea typeface="ＭＳ 明朝" charset="-128"/>
                          <a:cs typeface="Times New Roman" charset="0"/>
                        </a:rPr>
                        <m:t>+</m:t>
                      </m:r>
                      <m:r>
                        <a:rPr lang="en-US" sz="2400" i="1" smtClean="0">
                          <a:solidFill>
                            <a:srgbClr val="FF0000"/>
                          </a:solidFill>
                          <a:effectLst/>
                          <a:latin typeface="Cambria Math" charset="0"/>
                          <a:ea typeface="ＭＳ 明朝" charset="-128"/>
                          <a:cs typeface="Times New Roman" charset="0"/>
                        </a:rPr>
                        <m:t>𝐸</m:t>
                      </m:r>
                      <m:d>
                        <m:dPr>
                          <m:begChr m:val="["/>
                          <m:endChr m:val="]"/>
                          <m:ctrlPr>
                            <a:rPr lang="en-US" sz="2400" i="1">
                              <a:solidFill>
                                <a:srgbClr val="FF0000"/>
                              </a:solidFill>
                              <a:effectLst/>
                              <a:latin typeface="Cambria Math" panose="02040503050406030204" pitchFamily="18" charset="0"/>
                              <a:ea typeface="ＭＳ 明朝" charset="-128"/>
                              <a:cs typeface="Times New Roman" charset="0"/>
                            </a:rPr>
                          </m:ctrlPr>
                        </m:dPr>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𝑌</m:t>
                              </m:r>
                            </m:e>
                            <m:sub>
                              <m:r>
                                <a:rPr lang="en-US" sz="2400" i="1">
                                  <a:solidFill>
                                    <a:srgbClr val="FF0000"/>
                                  </a:solidFill>
                                  <a:effectLst/>
                                  <a:latin typeface="Cambria Math" charset="0"/>
                                  <a:ea typeface="ＭＳ 明朝" charset="-128"/>
                                  <a:cs typeface="Times New Roman" charset="0"/>
                                </a:rPr>
                                <m:t>0</m:t>
                              </m:r>
                              <m:r>
                                <a:rPr lang="en-US" sz="2400" i="1">
                                  <a:solidFill>
                                    <a:srgbClr val="FF0000"/>
                                  </a:solidFill>
                                  <a:effectLst/>
                                  <a:latin typeface="Cambria Math" charset="0"/>
                                  <a:ea typeface="ＭＳ 明朝" charset="-128"/>
                                  <a:cs typeface="Times New Roman" charset="0"/>
                                </a:rPr>
                                <m:t>𝑖</m:t>
                              </m:r>
                            </m:sub>
                          </m:sSub>
                        </m:e>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𝐷</m:t>
                              </m:r>
                            </m:e>
                            <m:sub>
                              <m:r>
                                <a:rPr lang="en-US" sz="2400" i="1">
                                  <a:solidFill>
                                    <a:srgbClr val="FF0000"/>
                                  </a:solidFill>
                                  <a:effectLst/>
                                  <a:latin typeface="Cambria Math" charset="0"/>
                                  <a:ea typeface="ＭＳ 明朝" charset="-128"/>
                                  <a:cs typeface="Times New Roman" charset="0"/>
                                </a:rPr>
                                <m:t>𝑖</m:t>
                              </m:r>
                            </m:sub>
                          </m:sSub>
                          <m:r>
                            <a:rPr lang="en-US" sz="2400" i="1">
                              <a:solidFill>
                                <a:srgbClr val="FF0000"/>
                              </a:solidFill>
                              <a:effectLst/>
                              <a:latin typeface="Cambria Math" charset="0"/>
                              <a:ea typeface="ＭＳ 明朝" charset="-128"/>
                              <a:cs typeface="Times New Roman" charset="0"/>
                            </a:rPr>
                            <m:t>=1</m:t>
                          </m:r>
                        </m:e>
                      </m:d>
                      <m:r>
                        <a:rPr lang="en-US" sz="2400" i="1">
                          <a:solidFill>
                            <a:srgbClr val="FF0000"/>
                          </a:solidFill>
                          <a:effectLst/>
                          <a:latin typeface="Cambria Math" charset="0"/>
                          <a:ea typeface="ＭＳ 明朝" charset="-128"/>
                          <a:cs typeface="Times New Roman" charset="0"/>
                        </a:rPr>
                        <m:t>−</m:t>
                      </m:r>
                      <m:r>
                        <a:rPr lang="en-US" sz="2400" i="1">
                          <a:solidFill>
                            <a:srgbClr val="FF0000"/>
                          </a:solidFill>
                          <a:effectLst/>
                          <a:latin typeface="Cambria Math" charset="0"/>
                          <a:ea typeface="ＭＳ 明朝" charset="-128"/>
                          <a:cs typeface="Times New Roman" charset="0"/>
                        </a:rPr>
                        <m:t>𝐸</m:t>
                      </m:r>
                      <m:d>
                        <m:dPr>
                          <m:begChr m:val="["/>
                          <m:endChr m:val="]"/>
                          <m:ctrlPr>
                            <a:rPr lang="en-US" sz="2400" i="1">
                              <a:solidFill>
                                <a:srgbClr val="FF0000"/>
                              </a:solidFill>
                              <a:effectLst/>
                              <a:latin typeface="Cambria Math" panose="02040503050406030204" pitchFamily="18" charset="0"/>
                              <a:ea typeface="ＭＳ 明朝" charset="-128"/>
                              <a:cs typeface="Times New Roman" charset="0"/>
                            </a:rPr>
                          </m:ctrlPr>
                        </m:dPr>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𝑌</m:t>
                              </m:r>
                            </m:e>
                            <m:sub>
                              <m:r>
                                <a:rPr lang="en-US" sz="2400" i="1">
                                  <a:solidFill>
                                    <a:srgbClr val="FF0000"/>
                                  </a:solidFill>
                                  <a:effectLst/>
                                  <a:latin typeface="Cambria Math" charset="0"/>
                                  <a:ea typeface="ＭＳ 明朝" charset="-128"/>
                                  <a:cs typeface="Times New Roman" charset="0"/>
                                </a:rPr>
                                <m:t>0</m:t>
                              </m:r>
                              <m:r>
                                <a:rPr lang="en-US" sz="2400" i="1">
                                  <a:solidFill>
                                    <a:srgbClr val="FF0000"/>
                                  </a:solidFill>
                                  <a:effectLst/>
                                  <a:latin typeface="Cambria Math" charset="0"/>
                                  <a:ea typeface="ＭＳ 明朝" charset="-128"/>
                                  <a:cs typeface="Times New Roman" charset="0"/>
                                </a:rPr>
                                <m:t>𝑖</m:t>
                              </m:r>
                            </m:sub>
                          </m:sSub>
                        </m:e>
                        <m:e>
                          <m:sSub>
                            <m:sSubPr>
                              <m:ctrlPr>
                                <a:rPr lang="en-US" sz="2400" i="1">
                                  <a:solidFill>
                                    <a:srgbClr val="FF0000"/>
                                  </a:solidFill>
                                  <a:effectLst/>
                                  <a:latin typeface="Cambria Math" panose="02040503050406030204" pitchFamily="18" charset="0"/>
                                  <a:ea typeface="ＭＳ 明朝" charset="-128"/>
                                  <a:cs typeface="Times New Roman" charset="0"/>
                                </a:rPr>
                              </m:ctrlPr>
                            </m:sSubPr>
                            <m:e>
                              <m:r>
                                <a:rPr lang="en-US" sz="2400" i="1">
                                  <a:solidFill>
                                    <a:srgbClr val="FF0000"/>
                                  </a:solidFill>
                                  <a:effectLst/>
                                  <a:latin typeface="Cambria Math" charset="0"/>
                                  <a:ea typeface="ＭＳ 明朝" charset="-128"/>
                                  <a:cs typeface="Times New Roman" charset="0"/>
                                </a:rPr>
                                <m:t>𝐷</m:t>
                              </m:r>
                            </m:e>
                            <m:sub>
                              <m:r>
                                <a:rPr lang="en-US" sz="2400" i="1">
                                  <a:solidFill>
                                    <a:srgbClr val="FF0000"/>
                                  </a:solidFill>
                                  <a:effectLst/>
                                  <a:latin typeface="Cambria Math" charset="0"/>
                                  <a:ea typeface="ＭＳ 明朝" charset="-128"/>
                                  <a:cs typeface="Times New Roman" charset="0"/>
                                </a:rPr>
                                <m:t>𝑖</m:t>
                              </m:r>
                            </m:sub>
                          </m:sSub>
                          <m:r>
                            <a:rPr lang="en-US" sz="2400" i="1">
                              <a:solidFill>
                                <a:srgbClr val="FF0000"/>
                              </a:solidFill>
                              <a:effectLst/>
                              <a:latin typeface="Cambria Math" charset="0"/>
                              <a:ea typeface="ＭＳ 明朝" charset="-128"/>
                              <a:cs typeface="Times New Roman" charset="0"/>
                            </a:rPr>
                            <m:t>=0</m:t>
                          </m:r>
                        </m:e>
                      </m:d>
                    </m:oMath>
                  </m:oMathPara>
                </a14:m>
                <a:endParaRPr lang="en-US" sz="2400" dirty="0">
                  <a:effectLst/>
                  <a:latin typeface="Cambria" charset="0"/>
                  <a:ea typeface="ＭＳ 明朝" charset="-128"/>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5534" y="1114691"/>
                <a:ext cx="8952932" cy="674031"/>
              </a:xfrm>
              <a:prstGeom prst="rect">
                <a:avLst/>
              </a:prstGeom>
              <a:blipFill rotWithShape="0">
                <a:blip r:embed="rId2"/>
                <a:stretch>
                  <a:fillRect b="-4545"/>
                </a:stretch>
              </a:blipFill>
            </p:spPr>
            <p:txBody>
              <a:bodyPr/>
              <a:lstStyle/>
              <a:p>
                <a:r>
                  <a:rPr lang="en-US">
                    <a:noFill/>
                  </a:rPr>
                  <a:t> </a:t>
                </a:r>
              </a:p>
            </p:txBody>
          </p:sp>
        </mc:Fallback>
      </mc:AlternateContent>
    </p:spTree>
    <p:extLst>
      <p:ext uri="{BB962C8B-B14F-4D97-AF65-F5344CB8AC3E}">
        <p14:creationId xmlns:p14="http://schemas.microsoft.com/office/powerpoint/2010/main" val="18113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p:sp>
        <p:nvSpPr>
          <p:cNvPr id="3" name="Content Placeholder 2"/>
          <p:cNvSpPr>
            <a:spLocks noGrp="1"/>
          </p:cNvSpPr>
          <p:nvPr>
            <p:ph idx="1"/>
          </p:nvPr>
        </p:nvSpPr>
        <p:spPr>
          <a:xfrm>
            <a:off x="457200" y="1013094"/>
            <a:ext cx="8229600" cy="5016372"/>
          </a:xfrm>
        </p:spPr>
        <p:txBody>
          <a:bodyPr/>
          <a:lstStyle/>
          <a:p>
            <a:pPr marL="0" indent="0" fontAlgn="auto">
              <a:spcBef>
                <a:spcPts val="0"/>
              </a:spcBef>
              <a:spcAft>
                <a:spcPts val="600"/>
              </a:spcAft>
              <a:buClrTx/>
              <a:buSzTx/>
              <a:buNone/>
            </a:pPr>
            <a:r>
              <a:rPr lang="en-US" dirty="0"/>
              <a:t>Randomization solves to selection bias issue because:</a:t>
            </a:r>
          </a:p>
          <a:p>
            <a:pPr marL="0" indent="0" fontAlgn="auto">
              <a:spcBef>
                <a:spcPts val="0"/>
              </a:spcBef>
              <a:spcAft>
                <a:spcPts val="600"/>
              </a:spcAft>
              <a:buClrTx/>
              <a:buSzTx/>
              <a:buNone/>
            </a:pPr>
            <a:endParaRPr lang="en-US" dirty="0"/>
          </a:p>
          <a:p>
            <a:pPr fontAlgn="auto">
              <a:spcBef>
                <a:spcPts val="0"/>
              </a:spcBef>
              <a:spcAft>
                <a:spcPts val="600"/>
              </a:spcAft>
              <a:buClrTx/>
              <a:buSzTx/>
            </a:pPr>
            <a:r>
              <a:rPr lang="en-US" dirty="0"/>
              <a:t>If we randomize and sample sizes are large enough then outcomes between D=1 and D=0 will be the same in expectation or on average</a:t>
            </a:r>
          </a:p>
          <a:p>
            <a:pPr fontAlgn="auto">
              <a:spcBef>
                <a:spcPts val="0"/>
              </a:spcBef>
              <a:spcAft>
                <a:spcPts val="600"/>
              </a:spcAft>
              <a:buClrTx/>
              <a:buSzTx/>
            </a:pPr>
            <a:r>
              <a:rPr lang="en-US" dirty="0"/>
              <a:t>Observables and unobservable characteristics the same</a:t>
            </a:r>
          </a:p>
          <a:p>
            <a:pPr fontAlgn="auto">
              <a:spcBef>
                <a:spcPts val="0"/>
              </a:spcBef>
              <a:spcAft>
                <a:spcPts val="600"/>
              </a:spcAft>
              <a:buClrTx/>
              <a:buSzTx/>
            </a:pPr>
            <a:r>
              <a:rPr lang="en-US" dirty="0"/>
              <a:t>We can check that observables look the same, but what is key is that we can expect that the </a:t>
            </a:r>
            <a:r>
              <a:rPr lang="en-US" dirty="0" err="1"/>
              <a:t>unobservables</a:t>
            </a:r>
            <a:r>
              <a:rPr lang="en-US" dirty="0"/>
              <a:t> are also the same</a:t>
            </a:r>
          </a:p>
          <a:p>
            <a:pPr fontAlgn="auto">
              <a:spcBef>
                <a:spcPts val="0"/>
              </a:spcBef>
              <a:spcAft>
                <a:spcPts val="600"/>
              </a:spcAft>
              <a:buClrTx/>
              <a:buSzTx/>
            </a:pPr>
            <a:r>
              <a:rPr lang="en-US" dirty="0"/>
              <a:t>This is the </a:t>
            </a:r>
            <a:r>
              <a:rPr lang="en-US" dirty="0" err="1"/>
              <a:t>unconfoundedness</a:t>
            </a:r>
            <a:r>
              <a:rPr lang="en-US" dirty="0"/>
              <a:t> assumption (or strong </a:t>
            </a:r>
            <a:r>
              <a:rPr lang="en-US" dirty="0" err="1"/>
              <a:t>ignorability</a:t>
            </a:r>
            <a:r>
              <a:rPr lang="en-US" dirty="0"/>
              <a:t>) of randomization</a:t>
            </a:r>
          </a:p>
          <a:p>
            <a:pPr lvl="1" fontAlgn="auto">
              <a:spcBef>
                <a:spcPts val="0"/>
              </a:spcBef>
              <a:spcAft>
                <a:spcPts val="600"/>
              </a:spcAft>
              <a:buClrTx/>
            </a:pPr>
            <a:r>
              <a:rPr lang="en-US" dirty="0"/>
              <a:t>Treatment assignment is independent of the outcomes in either hypothetical scenario.</a:t>
            </a:r>
          </a:p>
        </p:txBody>
      </p:sp>
      <p:sp>
        <p:nvSpPr>
          <p:cNvPr id="4" name="Slide Number Placeholder 3"/>
          <p:cNvSpPr>
            <a:spLocks noGrp="1"/>
          </p:cNvSpPr>
          <p:nvPr>
            <p:ph type="sldNum" sz="quarter" idx="12"/>
          </p:nvPr>
        </p:nvSpPr>
        <p:spPr/>
        <p:txBody>
          <a:bodyPr/>
          <a:lstStyle/>
          <a:p>
            <a:fld id="{D4BED497-106E-EA49-9826-2D548DF30CC3}" type="slidenum">
              <a:rPr lang="en-US" smtClean="0"/>
              <a:pPr/>
              <a:t>28</a:t>
            </a:fld>
            <a:endParaRPr lang="en-US"/>
          </a:p>
        </p:txBody>
      </p:sp>
      <mc:AlternateContent xmlns:mc="http://schemas.openxmlformats.org/markup-compatibility/2006" xmlns:a14="http://schemas.microsoft.com/office/drawing/2010/main">
        <mc:Choice Requires="a14">
          <p:sp>
            <p:nvSpPr>
              <p:cNvPr id="6" name="Rectangle 5"/>
              <p:cNvSpPr/>
              <p:nvPr/>
            </p:nvSpPr>
            <p:spPr>
              <a:xfrm>
                <a:off x="95534" y="1227266"/>
                <a:ext cx="8952932" cy="674031"/>
              </a:xfrm>
              <a:prstGeom prst="rect">
                <a:avLst/>
              </a:prstGeom>
            </p:spPr>
            <p:txBody>
              <a:bodyPr wrap="square">
                <a:spAutoFit/>
              </a:bodyPr>
              <a:lstStyle/>
              <a:p>
                <a:pPr marL="0" marR="0">
                  <a:spcBef>
                    <a:spcPts val="0"/>
                  </a:spcBef>
                  <a:spcAft>
                    <a:spcPts val="0"/>
                  </a:spcAft>
                  <a:buNone/>
                </a:pPr>
                <a:r>
                  <a:rPr lang="en-US" dirty="0">
                    <a:latin typeface="Times New Roman" charset="0"/>
                    <a:ea typeface="ＭＳ 明朝" charset="-128"/>
                    <a:cs typeface="Times New Roman" charset="0"/>
                  </a:rPr>
                  <a:t> </a:t>
                </a:r>
                <a:endParaRPr lang="en-US" dirty="0">
                  <a:effectLst/>
                  <a:latin typeface="Cambria" charset="0"/>
                  <a:ea typeface="ＭＳ 明朝" charset="-128"/>
                  <a:cs typeface="Times New Roman" charset="0"/>
                </a:endParaRPr>
              </a:p>
              <a:p>
                <a:pPr marL="0" marR="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charset="0"/>
                          <a:ea typeface="ＭＳ 明朝" charset="-128"/>
                          <a:cs typeface="Times New Roman" charset="0"/>
                        </a:rPr>
                        <m:t>𝐸</m:t>
                      </m:r>
                      <m:d>
                        <m:dPr>
                          <m:begChr m:val="["/>
                          <m:endChr m:val="]"/>
                          <m:ctrlPr>
                            <a:rPr lang="en-US" sz="2400" i="1">
                              <a:solidFill>
                                <a:schemeClr val="tx1"/>
                              </a:solidFill>
                              <a:effectLst/>
                              <a:latin typeface="Cambria Math" panose="02040503050406030204" pitchFamily="18" charset="0"/>
                              <a:ea typeface="ＭＳ 明朝" charset="-128"/>
                              <a:cs typeface="Times New Roman" charset="0"/>
                            </a:rPr>
                          </m:ctrlPr>
                        </m:dPr>
                        <m:e>
                          <m:sSub>
                            <m:sSubPr>
                              <m:ctrlPr>
                                <a:rPr lang="en-US" sz="2400" i="1">
                                  <a:solidFill>
                                    <a:schemeClr val="tx1"/>
                                  </a:solidFill>
                                  <a:effectLst/>
                                  <a:latin typeface="Cambria Math" panose="02040503050406030204" pitchFamily="18" charset="0"/>
                                  <a:ea typeface="ＭＳ 明朝" charset="-128"/>
                                  <a:cs typeface="Times New Roman" charset="0"/>
                                </a:rPr>
                              </m:ctrlPr>
                            </m:sSubPr>
                            <m:e>
                              <m:r>
                                <a:rPr lang="en-US" sz="2400" i="1">
                                  <a:solidFill>
                                    <a:schemeClr val="tx1"/>
                                  </a:solidFill>
                                  <a:effectLst/>
                                  <a:latin typeface="Cambria Math" charset="0"/>
                                  <a:ea typeface="ＭＳ 明朝" charset="-128"/>
                                  <a:cs typeface="Times New Roman" charset="0"/>
                                </a:rPr>
                                <m:t>𝑌</m:t>
                              </m:r>
                            </m:e>
                            <m:sub>
                              <m:r>
                                <a:rPr lang="en-US" sz="2400" i="1">
                                  <a:solidFill>
                                    <a:schemeClr val="tx1"/>
                                  </a:solidFill>
                                  <a:effectLst/>
                                  <a:latin typeface="Cambria Math" charset="0"/>
                                  <a:ea typeface="ＭＳ 明朝" charset="-128"/>
                                  <a:cs typeface="Times New Roman" charset="0"/>
                                </a:rPr>
                                <m:t>0</m:t>
                              </m:r>
                              <m:r>
                                <a:rPr lang="en-US" sz="2400" i="1">
                                  <a:solidFill>
                                    <a:schemeClr val="tx1"/>
                                  </a:solidFill>
                                  <a:effectLst/>
                                  <a:latin typeface="Cambria Math" charset="0"/>
                                  <a:ea typeface="ＭＳ 明朝" charset="-128"/>
                                  <a:cs typeface="Times New Roman" charset="0"/>
                                </a:rPr>
                                <m:t>𝑖</m:t>
                              </m:r>
                            </m:sub>
                          </m:sSub>
                        </m:e>
                        <m:e>
                          <m:sSub>
                            <m:sSubPr>
                              <m:ctrlPr>
                                <a:rPr lang="en-US" sz="2400" i="1">
                                  <a:solidFill>
                                    <a:schemeClr val="tx1"/>
                                  </a:solidFill>
                                  <a:effectLst/>
                                  <a:latin typeface="Cambria Math" panose="02040503050406030204" pitchFamily="18" charset="0"/>
                                  <a:ea typeface="ＭＳ 明朝" charset="-128"/>
                                  <a:cs typeface="Times New Roman" charset="0"/>
                                </a:rPr>
                              </m:ctrlPr>
                            </m:sSubPr>
                            <m:e>
                              <m:r>
                                <a:rPr lang="en-US" sz="2400" i="1">
                                  <a:solidFill>
                                    <a:schemeClr val="tx1"/>
                                  </a:solidFill>
                                  <a:effectLst/>
                                  <a:latin typeface="Cambria Math" charset="0"/>
                                  <a:ea typeface="ＭＳ 明朝" charset="-128"/>
                                  <a:cs typeface="Times New Roman" charset="0"/>
                                </a:rPr>
                                <m:t>𝐷</m:t>
                              </m:r>
                            </m:e>
                            <m:sub>
                              <m:r>
                                <a:rPr lang="en-US" sz="2400" i="1">
                                  <a:solidFill>
                                    <a:schemeClr val="tx1"/>
                                  </a:solidFill>
                                  <a:effectLst/>
                                  <a:latin typeface="Cambria Math" charset="0"/>
                                  <a:ea typeface="ＭＳ 明朝" charset="-128"/>
                                  <a:cs typeface="Times New Roman" charset="0"/>
                                </a:rPr>
                                <m:t>𝑖</m:t>
                              </m:r>
                            </m:sub>
                          </m:sSub>
                          <m:r>
                            <a:rPr lang="en-US" sz="2400" i="1">
                              <a:solidFill>
                                <a:schemeClr val="tx1"/>
                              </a:solidFill>
                              <a:effectLst/>
                              <a:latin typeface="Cambria Math" charset="0"/>
                              <a:ea typeface="ＭＳ 明朝" charset="-128"/>
                              <a:cs typeface="Times New Roman" charset="0"/>
                            </a:rPr>
                            <m:t>=1</m:t>
                          </m:r>
                        </m:e>
                      </m:d>
                      <m:r>
                        <a:rPr lang="en-US" sz="2400" b="0" i="1" smtClean="0">
                          <a:solidFill>
                            <a:schemeClr val="tx1"/>
                          </a:solidFill>
                          <a:effectLst/>
                          <a:latin typeface="Cambria Math" charset="0"/>
                          <a:ea typeface="ＭＳ 明朝" charset="-128"/>
                          <a:cs typeface="Times New Roman" charset="0"/>
                        </a:rPr>
                        <m:t>=</m:t>
                      </m:r>
                      <m:r>
                        <a:rPr lang="en-US" sz="2400" i="1">
                          <a:solidFill>
                            <a:schemeClr val="tx1"/>
                          </a:solidFill>
                          <a:effectLst/>
                          <a:latin typeface="Cambria Math" charset="0"/>
                          <a:ea typeface="ＭＳ 明朝" charset="-128"/>
                          <a:cs typeface="Times New Roman" charset="0"/>
                        </a:rPr>
                        <m:t>𝐸</m:t>
                      </m:r>
                      <m:d>
                        <m:dPr>
                          <m:begChr m:val="["/>
                          <m:endChr m:val="]"/>
                          <m:ctrlPr>
                            <a:rPr lang="en-US" sz="2400" i="1">
                              <a:solidFill>
                                <a:schemeClr val="tx1"/>
                              </a:solidFill>
                              <a:effectLst/>
                              <a:latin typeface="Cambria Math" panose="02040503050406030204" pitchFamily="18" charset="0"/>
                              <a:ea typeface="ＭＳ 明朝" charset="-128"/>
                              <a:cs typeface="Times New Roman" charset="0"/>
                            </a:rPr>
                          </m:ctrlPr>
                        </m:dPr>
                        <m:e>
                          <m:sSub>
                            <m:sSubPr>
                              <m:ctrlPr>
                                <a:rPr lang="en-US" sz="2400" i="1">
                                  <a:solidFill>
                                    <a:schemeClr val="tx1"/>
                                  </a:solidFill>
                                  <a:effectLst/>
                                  <a:latin typeface="Cambria Math" panose="02040503050406030204" pitchFamily="18" charset="0"/>
                                  <a:ea typeface="ＭＳ 明朝" charset="-128"/>
                                  <a:cs typeface="Times New Roman" charset="0"/>
                                </a:rPr>
                              </m:ctrlPr>
                            </m:sSubPr>
                            <m:e>
                              <m:r>
                                <a:rPr lang="en-US" sz="2400" i="1">
                                  <a:solidFill>
                                    <a:schemeClr val="tx1"/>
                                  </a:solidFill>
                                  <a:effectLst/>
                                  <a:latin typeface="Cambria Math" charset="0"/>
                                  <a:ea typeface="ＭＳ 明朝" charset="-128"/>
                                  <a:cs typeface="Times New Roman" charset="0"/>
                                </a:rPr>
                                <m:t>𝑌</m:t>
                              </m:r>
                            </m:e>
                            <m:sub>
                              <m:r>
                                <a:rPr lang="en-US" sz="2400" i="1">
                                  <a:solidFill>
                                    <a:schemeClr val="tx1"/>
                                  </a:solidFill>
                                  <a:effectLst/>
                                  <a:latin typeface="Cambria Math" charset="0"/>
                                  <a:ea typeface="ＭＳ 明朝" charset="-128"/>
                                  <a:cs typeface="Times New Roman" charset="0"/>
                                </a:rPr>
                                <m:t>0</m:t>
                              </m:r>
                              <m:r>
                                <a:rPr lang="en-US" sz="2400" i="1">
                                  <a:solidFill>
                                    <a:schemeClr val="tx1"/>
                                  </a:solidFill>
                                  <a:effectLst/>
                                  <a:latin typeface="Cambria Math" charset="0"/>
                                  <a:ea typeface="ＭＳ 明朝" charset="-128"/>
                                  <a:cs typeface="Times New Roman" charset="0"/>
                                </a:rPr>
                                <m:t>𝑖</m:t>
                              </m:r>
                            </m:sub>
                          </m:sSub>
                        </m:e>
                        <m:e>
                          <m:sSub>
                            <m:sSubPr>
                              <m:ctrlPr>
                                <a:rPr lang="en-US" sz="2400" i="1">
                                  <a:solidFill>
                                    <a:schemeClr val="tx1"/>
                                  </a:solidFill>
                                  <a:effectLst/>
                                  <a:latin typeface="Cambria Math" panose="02040503050406030204" pitchFamily="18" charset="0"/>
                                  <a:ea typeface="ＭＳ 明朝" charset="-128"/>
                                  <a:cs typeface="Times New Roman" charset="0"/>
                                </a:rPr>
                              </m:ctrlPr>
                            </m:sSubPr>
                            <m:e>
                              <m:r>
                                <a:rPr lang="en-US" sz="2400" i="1">
                                  <a:solidFill>
                                    <a:schemeClr val="tx1"/>
                                  </a:solidFill>
                                  <a:effectLst/>
                                  <a:latin typeface="Cambria Math" charset="0"/>
                                  <a:ea typeface="ＭＳ 明朝" charset="-128"/>
                                  <a:cs typeface="Times New Roman" charset="0"/>
                                </a:rPr>
                                <m:t>𝐷</m:t>
                              </m:r>
                            </m:e>
                            <m:sub>
                              <m:r>
                                <a:rPr lang="en-US" sz="2400" i="1">
                                  <a:solidFill>
                                    <a:schemeClr val="tx1"/>
                                  </a:solidFill>
                                  <a:effectLst/>
                                  <a:latin typeface="Cambria Math" charset="0"/>
                                  <a:ea typeface="ＭＳ 明朝" charset="-128"/>
                                  <a:cs typeface="Times New Roman" charset="0"/>
                                </a:rPr>
                                <m:t>𝑖</m:t>
                              </m:r>
                            </m:sub>
                          </m:sSub>
                          <m:r>
                            <a:rPr lang="en-US" sz="2400" i="1">
                              <a:solidFill>
                                <a:schemeClr val="tx1"/>
                              </a:solidFill>
                              <a:effectLst/>
                              <a:latin typeface="Cambria Math" charset="0"/>
                              <a:ea typeface="ＭＳ 明朝" charset="-128"/>
                              <a:cs typeface="Times New Roman" charset="0"/>
                            </a:rPr>
                            <m:t>=0</m:t>
                          </m:r>
                        </m:e>
                      </m:d>
                    </m:oMath>
                  </m:oMathPara>
                </a14:m>
                <a:endParaRPr lang="en-US" sz="2400" dirty="0">
                  <a:solidFill>
                    <a:schemeClr val="tx1"/>
                  </a:solidFill>
                  <a:effectLst/>
                  <a:latin typeface="Cambria" charset="0"/>
                  <a:ea typeface="ＭＳ 明朝" charset="-128"/>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5534" y="1227266"/>
                <a:ext cx="8952932" cy="674031"/>
              </a:xfrm>
              <a:prstGeom prst="rect">
                <a:avLst/>
              </a:prstGeom>
              <a:blipFill>
                <a:blip r:embed="rId2"/>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val="87659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p:sp>
        <p:nvSpPr>
          <p:cNvPr id="3" name="Content Placeholder 2"/>
          <p:cNvSpPr>
            <a:spLocks noGrp="1"/>
          </p:cNvSpPr>
          <p:nvPr>
            <p:ph idx="1"/>
          </p:nvPr>
        </p:nvSpPr>
        <p:spPr>
          <a:xfrm>
            <a:off x="457200" y="1987553"/>
            <a:ext cx="8229600" cy="3378406"/>
          </a:xfrm>
        </p:spPr>
        <p:txBody>
          <a:bodyPr/>
          <a:lstStyle/>
          <a:p>
            <a:r>
              <a:rPr lang="en-US" dirty="0"/>
              <a:t>With </a:t>
            </a:r>
            <a:r>
              <a:rPr lang="en-US" dirty="0" err="1"/>
              <a:t>ignorability</a:t>
            </a:r>
            <a:endParaRPr lang="en-US" dirty="0"/>
          </a:p>
          <a:p>
            <a:r>
              <a:rPr lang="en-US" dirty="0"/>
              <a:t>Then if we also have SUTVA </a:t>
            </a:r>
          </a:p>
          <a:p>
            <a:pPr lvl="1"/>
            <a:r>
              <a:rPr lang="en-US" dirty="0"/>
              <a:t>Stable Unit Treatment Value Assumption</a:t>
            </a:r>
          </a:p>
          <a:p>
            <a:pPr lvl="1"/>
            <a:r>
              <a:rPr lang="en-US" dirty="0"/>
              <a:t>Potential outcomes of an individual are unrelated to the treatment status of any other individual</a:t>
            </a:r>
          </a:p>
          <a:p>
            <a:pPr lvl="1"/>
            <a:r>
              <a:rPr lang="en-US" dirty="0"/>
              <a:t>Treatment status of anyone unit does not affect the potential outcomes of any other unit (i.e. no spill overs, no externalities, no general equilibrium effects</a:t>
            </a:r>
          </a:p>
        </p:txBody>
      </p:sp>
      <p:sp>
        <p:nvSpPr>
          <p:cNvPr id="4" name="Slide Number Placeholder 3"/>
          <p:cNvSpPr>
            <a:spLocks noGrp="1"/>
          </p:cNvSpPr>
          <p:nvPr>
            <p:ph type="sldNum" sz="quarter" idx="12"/>
          </p:nvPr>
        </p:nvSpPr>
        <p:spPr/>
        <p:txBody>
          <a:bodyPr/>
          <a:lstStyle/>
          <a:p>
            <a:fld id="{D4BED497-106E-EA49-9826-2D548DF30CC3}" type="slidenum">
              <a:rPr lang="en-US" smtClean="0"/>
              <a:pPr/>
              <a:t>29</a:t>
            </a:fld>
            <a:endParaRPr lang="en-US"/>
          </a:p>
        </p:txBody>
      </p:sp>
      <mc:AlternateContent xmlns:mc="http://schemas.openxmlformats.org/markup-compatibility/2006" xmlns:a14="http://schemas.microsoft.com/office/drawing/2010/main">
        <mc:Choice Requires="a14">
          <p:sp>
            <p:nvSpPr>
              <p:cNvPr id="5" name="Rectangle 4"/>
              <p:cNvSpPr/>
              <p:nvPr/>
            </p:nvSpPr>
            <p:spPr>
              <a:xfrm>
                <a:off x="1460310" y="1384526"/>
                <a:ext cx="5051086" cy="424732"/>
              </a:xfrm>
              <a:prstGeom prst="rect">
                <a:avLst/>
              </a:prstGeom>
            </p:spPr>
            <p:txBody>
              <a:bodyPr wrap="square">
                <a:spAutoFit/>
              </a:bodyPr>
              <a:lstStyle/>
              <a:p>
                <a:pPr marL="0" marR="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smtClean="0">
                          <a:latin typeface="Cambria Math" charset="0"/>
                        </a:rPr>
                        <m:t>𝐷</m:t>
                      </m:r>
                      <m:r>
                        <a:rPr lang="en-US" sz="2400" i="1" smtClean="0">
                          <a:latin typeface="Cambria Math" charset="0"/>
                        </a:rPr>
                        <m:t>=</m:t>
                      </m:r>
                      <m:r>
                        <a:rPr lang="en-US" sz="2400" i="1" smtClean="0">
                          <a:latin typeface="Cambria Math" charset="0"/>
                        </a:rPr>
                        <m:t>𝐸</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1</m:t>
                              </m:r>
                              <m:r>
                                <a:rPr lang="en-US" sz="2400" i="1">
                                  <a:latin typeface="Cambria Math" charset="0"/>
                                </a:rPr>
                                <m:t>𝑖</m:t>
                              </m:r>
                            </m:sub>
                          </m:sSub>
                        </m:e>
                        <m:e>
                          <m:sSub>
                            <m:sSubPr>
                              <m:ctrlPr>
                                <a:rPr lang="en-US" sz="2400" i="1">
                                  <a:latin typeface="Cambria Math" panose="02040503050406030204" pitchFamily="18" charset="0"/>
                                </a:rPr>
                              </m:ctrlPr>
                            </m:sSubPr>
                            <m:e>
                              <m:r>
                                <a:rPr lang="en-US" sz="2400" i="1">
                                  <a:latin typeface="Cambria Math" charset="0"/>
                                </a:rPr>
                                <m:t>𝐷</m:t>
                              </m:r>
                            </m:e>
                            <m:sub>
                              <m:r>
                                <a:rPr lang="en-US" sz="2400" i="1">
                                  <a:latin typeface="Cambria Math" charset="0"/>
                                </a:rPr>
                                <m:t>𝑖</m:t>
                              </m:r>
                            </m:sub>
                          </m:sSub>
                          <m:r>
                            <a:rPr lang="en-US" sz="2400" i="1">
                              <a:latin typeface="Cambria Math" charset="0"/>
                            </a:rPr>
                            <m:t>=1</m:t>
                          </m:r>
                        </m:e>
                      </m:d>
                      <m:r>
                        <a:rPr lang="en-US" sz="2400" i="1">
                          <a:latin typeface="Cambria Math" charset="0"/>
                        </a:rPr>
                        <m:t>−</m:t>
                      </m:r>
                      <m:r>
                        <a:rPr lang="en-US" sz="2400" b="0" i="1" smtClean="0">
                          <a:latin typeface="Cambria Math" panose="02040503050406030204" pitchFamily="18" charset="0"/>
                        </a:rPr>
                        <m:t>𝐸</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0</m:t>
                              </m:r>
                              <m:r>
                                <a:rPr lang="en-US" sz="2400" i="1">
                                  <a:latin typeface="Cambria Math" charset="0"/>
                                </a:rPr>
                                <m:t>𝑖</m:t>
                              </m:r>
                            </m:sub>
                          </m:sSub>
                        </m:e>
                        <m:e>
                          <m:sSub>
                            <m:sSubPr>
                              <m:ctrlPr>
                                <a:rPr lang="en-US" sz="2400" i="1">
                                  <a:latin typeface="Cambria Math" panose="02040503050406030204" pitchFamily="18" charset="0"/>
                                </a:rPr>
                              </m:ctrlPr>
                            </m:sSubPr>
                            <m:e>
                              <m:r>
                                <a:rPr lang="en-US" sz="2400" i="1">
                                  <a:latin typeface="Cambria Math" charset="0"/>
                                </a:rPr>
                                <m:t>𝐷</m:t>
                              </m:r>
                            </m:e>
                            <m:sub>
                              <m:r>
                                <a:rPr lang="en-US" sz="2400" i="1">
                                  <a:latin typeface="Cambria Math" charset="0"/>
                                </a:rPr>
                                <m:t>𝑖</m:t>
                              </m:r>
                            </m:sub>
                          </m:sSub>
                          <m:r>
                            <a:rPr lang="en-US" sz="2400" i="1">
                              <a:latin typeface="Cambria Math" charset="0"/>
                            </a:rPr>
                            <m:t>=0</m:t>
                          </m:r>
                        </m:e>
                      </m:d>
                    </m:oMath>
                  </m:oMathPara>
                </a14:m>
                <a:endParaRPr lang="en-US" sz="2400" dirty="0">
                  <a:effectLst/>
                  <a:latin typeface="Cambria" charset="0"/>
                  <a:ea typeface="ＭＳ 明朝" charset="-128"/>
                  <a:cs typeface="Times New Roman"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60310" y="1384526"/>
                <a:ext cx="5051086" cy="424732"/>
              </a:xfrm>
              <a:prstGeom prst="rect">
                <a:avLst/>
              </a:prstGeom>
              <a:blipFill>
                <a:blip r:embed="rId2"/>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68992" y="5284071"/>
                <a:ext cx="6687402" cy="424732"/>
              </a:xfrm>
              <a:prstGeom prst="rect">
                <a:avLst/>
              </a:prstGeom>
            </p:spPr>
            <p:txBody>
              <a:bodyPr wrap="square">
                <a:spAutoFit/>
              </a:bodyPr>
              <a:lstStyle/>
              <a:p>
                <a:pPr marL="0" marR="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a:latin typeface="Cambria Math" charset="0"/>
                          <a:ea typeface="ＭＳ 明朝" charset="-128"/>
                          <a:cs typeface="Times New Roman" charset="0"/>
                        </a:rPr>
                        <m:t>𝐸</m:t>
                      </m:r>
                      <m:d>
                        <m:dPr>
                          <m:begChr m:val="["/>
                          <m:endChr m:val="]"/>
                          <m:ctrlPr>
                            <a:rPr lang="en-US" sz="2400" i="1">
                              <a:effectLst/>
                              <a:latin typeface="Cambria Math" panose="02040503050406030204" pitchFamily="18" charset="0"/>
                              <a:ea typeface="ＭＳ 明朝" charset="-128"/>
                              <a:cs typeface="Times New Roman"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0</m:t>
                              </m:r>
                              <m:r>
                                <a:rPr lang="en-US" sz="2400" i="1">
                                  <a:latin typeface="Cambria Math" panose="02040503050406030204" pitchFamily="18" charset="0"/>
                                </a:rPr>
                                <m:t>𝑖</m:t>
                              </m:r>
                            </m:sub>
                          </m:sSub>
                        </m:e>
                        <m:e>
                          <m:sSub>
                            <m:sSubPr>
                              <m:ctrlPr>
                                <a:rPr lang="en-US" sz="2400" i="1">
                                  <a:effectLst/>
                                  <a:latin typeface="Cambria Math" panose="02040503050406030204" pitchFamily="18" charset="0"/>
                                  <a:ea typeface="ＭＳ 明朝" charset="-128"/>
                                  <a:cs typeface="Times New Roman" charset="0"/>
                                </a:rPr>
                              </m:ctrlPr>
                            </m:sSubPr>
                            <m:e>
                              <m:r>
                                <a:rPr lang="en-US" sz="2400" i="1">
                                  <a:effectLst/>
                                  <a:latin typeface="Cambria Math" charset="0"/>
                                  <a:ea typeface="ＭＳ 明朝" charset="-128"/>
                                  <a:cs typeface="Times New Roman" charset="0"/>
                                </a:rPr>
                                <m:t>𝐷</m:t>
                              </m:r>
                            </m:e>
                            <m:sub>
                              <m:r>
                                <a:rPr lang="en-US" sz="2400" i="1">
                                  <a:effectLst/>
                                  <a:latin typeface="Cambria Math" charset="0"/>
                                  <a:ea typeface="ＭＳ 明朝" charset="-128"/>
                                  <a:cs typeface="Times New Roman" charset="0"/>
                                </a:rPr>
                                <m:t>𝑖</m:t>
                              </m:r>
                            </m:sub>
                          </m:sSub>
                          <m:r>
                            <a:rPr lang="en-US" sz="2400" i="1">
                              <a:effectLst/>
                              <a:latin typeface="Cambria Math" charset="0"/>
                              <a:ea typeface="ＭＳ 明朝" charset="-128"/>
                              <a:cs typeface="Times New Roman" charset="0"/>
                            </a:rPr>
                            <m:t>=1</m:t>
                          </m:r>
                        </m:e>
                      </m:d>
                      <m:r>
                        <a:rPr lang="en-US" sz="2400" i="1">
                          <a:effectLst/>
                          <a:latin typeface="Cambria Math" charset="0"/>
                          <a:ea typeface="ＭＳ 明朝" charset="-128"/>
                          <a:cs typeface="Times New Roman" charset="0"/>
                        </a:rPr>
                        <m:t>=</m:t>
                      </m:r>
                      <m:r>
                        <a:rPr lang="en-US" sz="2400" i="1">
                          <a:effectLst/>
                          <a:latin typeface="Cambria Math" charset="0"/>
                          <a:ea typeface="ＭＳ 明朝" charset="-128"/>
                          <a:cs typeface="Times New Roman" charset="0"/>
                        </a:rPr>
                        <m:t>𝐸</m:t>
                      </m:r>
                      <m:r>
                        <a:rPr lang="en-US" sz="2400" i="1">
                          <a:effectLst/>
                          <a:latin typeface="Cambria Math" charset="0"/>
                          <a:ea typeface="ＭＳ 明朝" charset="-128"/>
                          <a:cs typeface="Times New Roman"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0</m:t>
                          </m:r>
                          <m:r>
                            <a:rPr lang="en-US" sz="2400" i="1">
                              <a:latin typeface="Cambria Math" panose="02040503050406030204" pitchFamily="18" charset="0"/>
                            </a:rPr>
                            <m:t>𝑖</m:t>
                          </m:r>
                        </m:sub>
                      </m:sSub>
                      <m:r>
                        <a:rPr lang="en-US" sz="2400" i="1">
                          <a:effectLst/>
                          <a:latin typeface="Cambria Math" charset="0"/>
                          <a:ea typeface="ＭＳ 明朝" charset="-128"/>
                          <a:cs typeface="Times New Roman" charset="0"/>
                        </a:rPr>
                        <m:t>]</m:t>
                      </m:r>
                    </m:oMath>
                  </m:oMathPara>
                </a14:m>
                <a:endParaRPr lang="en-US" sz="2400" dirty="0">
                  <a:effectLst/>
                  <a:latin typeface="Cambria" charset="0"/>
                  <a:ea typeface="ＭＳ 明朝" charset="-128"/>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68992" y="5284071"/>
                <a:ext cx="6687402" cy="424732"/>
              </a:xfrm>
              <a:prstGeom prst="rect">
                <a:avLst/>
              </a:prstGeom>
              <a:blipFill>
                <a:blip r:embed="rId3"/>
                <a:stretch>
                  <a:fillRect b="-20588"/>
                </a:stretch>
              </a:blipFill>
            </p:spPr>
            <p:txBody>
              <a:bodyPr/>
              <a:lstStyle/>
              <a:p>
                <a:r>
                  <a:rPr lang="en-US">
                    <a:noFill/>
                  </a:rPr>
                  <a:t> </a:t>
                </a:r>
              </a:p>
            </p:txBody>
          </p:sp>
        </mc:Fallback>
      </mc:AlternateContent>
      <p:sp>
        <p:nvSpPr>
          <p:cNvPr id="9" name="Content Placeholder 2"/>
          <p:cNvSpPr txBox="1">
            <a:spLocks/>
          </p:cNvSpPr>
          <p:nvPr/>
        </p:nvSpPr>
        <p:spPr bwMode="auto">
          <a:xfrm>
            <a:off x="568656" y="5774974"/>
            <a:ext cx="8229600" cy="171902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4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2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0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18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18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a:lnSpc>
                <a:spcPct val="100000"/>
              </a:lnSpc>
            </a:pPr>
            <a:r>
              <a:rPr lang="en-US" kern="0" dirty="0"/>
              <a:t>Average treatment effect on the treated (TOT)</a:t>
            </a:r>
          </a:p>
          <a:p>
            <a:pPr lvl="1">
              <a:lnSpc>
                <a:spcPct val="100000"/>
              </a:lnSpc>
            </a:pPr>
            <a:r>
              <a:rPr lang="en-US" kern="0" dirty="0"/>
              <a:t>if full compliance and everyone takes up.</a:t>
            </a:r>
          </a:p>
        </p:txBody>
      </p:sp>
    </p:spTree>
    <p:extLst>
      <p:ext uri="{BB962C8B-B14F-4D97-AF65-F5344CB8AC3E}">
        <p14:creationId xmlns:p14="http://schemas.microsoft.com/office/powerpoint/2010/main" val="130544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website</a:t>
            </a:r>
          </a:p>
        </p:txBody>
      </p:sp>
      <p:sp>
        <p:nvSpPr>
          <p:cNvPr id="3" name="Content Placeholder 2"/>
          <p:cNvSpPr>
            <a:spLocks noGrp="1"/>
          </p:cNvSpPr>
          <p:nvPr>
            <p:ph idx="1"/>
          </p:nvPr>
        </p:nvSpPr>
        <p:spPr/>
        <p:txBody>
          <a:bodyPr/>
          <a:lstStyle/>
          <a:p>
            <a:endParaRPr lang="en-US" dirty="0"/>
          </a:p>
          <a:p>
            <a:r>
              <a:rPr lang="en-US" dirty="0"/>
              <a:t>https://</a:t>
            </a:r>
            <a:r>
              <a:rPr lang="en-US" dirty="0" err="1"/>
              <a:t>ibs.colorado.edu</a:t>
            </a:r>
            <a:r>
              <a:rPr lang="en-US" dirty="0"/>
              <a:t>/</a:t>
            </a:r>
            <a:r>
              <a:rPr lang="en-US" dirty="0" err="1"/>
              <a:t>barham</a:t>
            </a:r>
            <a:r>
              <a:rPr lang="en-US" dirty="0"/>
              <a:t>/courses/econ8784/</a:t>
            </a:r>
          </a:p>
          <a:p>
            <a:r>
              <a:rPr lang="en-US" dirty="0"/>
              <a:t>Password protected since I have journal articles there</a:t>
            </a:r>
          </a:p>
          <a:p>
            <a:r>
              <a:rPr lang="en-US" dirty="0"/>
              <a:t>Username: </a:t>
            </a:r>
            <a:r>
              <a:rPr lang="it-IT" dirty="0"/>
              <a:t>econ8784</a:t>
            </a:r>
          </a:p>
          <a:p>
            <a:r>
              <a:rPr lang="it-IT" dirty="0"/>
              <a:t>Pass: econ8784</a:t>
            </a:r>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3</a:t>
            </a:fld>
            <a:endParaRPr lang="en-US"/>
          </a:p>
        </p:txBody>
      </p:sp>
    </p:spTree>
    <p:extLst>
      <p:ext uri="{BB962C8B-B14F-4D97-AF65-F5344CB8AC3E}">
        <p14:creationId xmlns:p14="http://schemas.microsoft.com/office/powerpoint/2010/main" val="120600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5E15-1965-D842-A315-34B567E65E9A}"/>
              </a:ext>
            </a:extLst>
          </p:cNvPr>
          <p:cNvSpPr>
            <a:spLocks noGrp="1"/>
          </p:cNvSpPr>
          <p:nvPr>
            <p:ph type="title"/>
          </p:nvPr>
        </p:nvSpPr>
        <p:spPr/>
        <p:txBody>
          <a:bodyPr/>
          <a:lstStyle/>
          <a:p>
            <a:r>
              <a:rPr lang="en-US" dirty="0"/>
              <a:t>Regression Counterpart</a:t>
            </a:r>
            <a:br>
              <a:rPr lang="en-US" dirty="0"/>
            </a:br>
            <a:r>
              <a:rPr lang="en-US" sz="2800" dirty="0"/>
              <a:t>Full Compliance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E8E7B8-C361-724D-BB55-6412BC801AF6}"/>
                  </a:ext>
                </a:extLst>
              </p:cNvPr>
              <p:cNvSpPr>
                <a:spLocks noGrp="1"/>
              </p:cNvSpPr>
              <p:nvPr>
                <p:ph idx="1"/>
              </p:nvPr>
            </p:nvSpPr>
            <p:spPr>
              <a:xfrm>
                <a:off x="457200" y="1386165"/>
                <a:ext cx="8229600" cy="4530725"/>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𝑖</m:t>
                        </m:r>
                      </m:sub>
                    </m:sSub>
                  </m:oMath>
                </a14:m>
                <a:endParaRPr lang="en-US" dirty="0"/>
              </a:p>
              <a:p>
                <a:r>
                  <a:rPr lang="en-US" dirty="0"/>
                  <a:t>Where T in a dummy for assignment to the treatment group.</a:t>
                </a:r>
              </a:p>
              <a:p>
                <a:r>
                  <a:rPr lang="en-US" dirty="0"/>
                  <a:t>Estimate with OLS</a:t>
                </a:r>
              </a:p>
              <a:p>
                <a:endParaRPr lang="en-US" i="1" dirty="0">
                  <a:latin typeface="Cambria Math" panose="02040503050406030204" pitchFamily="18" charset="0"/>
                </a:endParaRPr>
              </a:p>
              <a:p>
                <a:pPr marL="0" indent="0">
                  <a:buNone/>
                </a:pPr>
                <a:r>
                  <a:rPr lang="en-US" dirty="0">
                    <a:latin typeface="Cambria Math" panose="02040503050406030204" pitchFamily="18" charset="0"/>
                  </a:rPr>
                  <a:t>E[</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i="0">
                            <a:latin typeface="Cambria Math" panose="02040503050406030204" pitchFamily="18" charset="0"/>
                          </a:rPr>
                          <m:t>1</m:t>
                        </m:r>
                        <m:r>
                          <m:rPr>
                            <m:sty m:val="p"/>
                          </m:rPr>
                          <a:rPr lang="en-US" i="0">
                            <a:latin typeface="Cambria Math" panose="02040503050406030204" pitchFamily="18" charset="0"/>
                          </a:rPr>
                          <m:t>i</m:t>
                        </m:r>
                      </m:sub>
                    </m:sSub>
                    <m:r>
                      <a:rPr lang="en-US" i="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oMath>
                </a14:m>
                <a:r>
                  <a:rPr lang="en-US" dirty="0"/>
                  <a:t>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=1]</m:t>
                    </m:r>
                  </m:oMath>
                </a14:m>
                <a:endParaRPr lang="en-US" dirty="0"/>
              </a:p>
              <a:p>
                <a:pPr marL="0" indent="0">
                  <a:buNone/>
                </a:pPr>
                <a:r>
                  <a:rPr lang="en-US" dirty="0">
                    <a:latin typeface="Cambria Math" panose="02040503050406030204" pitchFamily="18" charset="0"/>
                  </a:rPr>
                  <a:t>E[</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Y</m:t>
                        </m:r>
                      </m:e>
                      <m:sub>
                        <m:r>
                          <a:rPr lang="en-US" b="0" i="0" smtClean="0">
                            <a:latin typeface="Cambria Math" panose="02040503050406030204" pitchFamily="18" charset="0"/>
                          </a:rPr>
                          <m:t>0</m:t>
                        </m:r>
                        <m:r>
                          <m:rPr>
                            <m:sty m:val="p"/>
                          </m:rPr>
                          <a:rPr lang="en-US" b="0" i="0" smtClean="0">
                            <a:latin typeface="Cambria Math" panose="02040503050406030204" pitchFamily="18" charset="0"/>
                          </a:rPr>
                          <m:t>i</m:t>
                        </m:r>
                      </m:sub>
                    </m:sSub>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a:t>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=0</m:t>
                        </m:r>
                      </m:e>
                    </m:d>
                  </m:oMath>
                </a14:m>
                <a:endParaRPr lang="en-US" b="0" dirty="0"/>
              </a:p>
              <a:p>
                <a:pPr marL="0" indent="0">
                  <a:buNone/>
                </a:pPr>
                <a:r>
                  <a:rPr lang="en-US" dirty="0">
                    <a:latin typeface="Cambria Math" panose="02040503050406030204" pitchFamily="18" charset="0"/>
                  </a:rPr>
                  <a:t>E[</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i="0">
                            <a:latin typeface="Cambria Math" panose="02040503050406030204" pitchFamily="18" charset="0"/>
                          </a:rPr>
                          <m:t>1</m:t>
                        </m:r>
                        <m:r>
                          <m:rPr>
                            <m:sty m:val="p"/>
                          </m:rPr>
                          <a:rPr lang="en-US" i="0">
                            <a:latin typeface="Cambria Math" panose="02040503050406030204" pitchFamily="18" charset="0"/>
                          </a:rPr>
                          <m:t>i</m:t>
                        </m:r>
                      </m:sub>
                    </m:sSub>
                    <m:r>
                      <a:rPr lang="en-US" i="0">
                        <a:latin typeface="Cambria Math" panose="02040503050406030204" pitchFamily="18" charset="0"/>
                      </a:rPr>
                      <m:t>]</m:t>
                    </m:r>
                  </m:oMath>
                </a14:m>
                <a:r>
                  <a:rPr lang="en-US" dirty="0"/>
                  <a:t>-</a:t>
                </a:r>
                <a:r>
                  <a:rPr lang="en-US" dirty="0">
                    <a:latin typeface="Cambria Math" panose="02040503050406030204" pitchFamily="18" charset="0"/>
                  </a:rPr>
                  <a:t>E[</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i="0">
                            <a:latin typeface="Cambria Math" panose="02040503050406030204" pitchFamily="18" charset="0"/>
                          </a:rPr>
                          <m:t>1</m:t>
                        </m:r>
                        <m:r>
                          <m:rPr>
                            <m:sty m:val="p"/>
                          </m:rPr>
                          <a:rPr lang="en-US" i="0">
                            <a:latin typeface="Cambria Math" panose="02040503050406030204" pitchFamily="18" charset="0"/>
                          </a:rPr>
                          <m:t>i</m:t>
                        </m:r>
                      </m:sub>
                    </m:sSub>
                    <m:r>
                      <a:rPr lang="en-US" i="0">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𝛽</m:t>
                    </m:r>
                    <m:r>
                      <a:rPr lang="en-US">
                        <a:latin typeface="Cambria Math" panose="02040503050406030204" pitchFamily="18" charset="0"/>
                        <a:ea typeface="Cambria Math" panose="02040503050406030204" pitchFamily="18" charset="0"/>
                      </a:rPr>
                      <m:t>+</m:t>
                    </m:r>
                  </m:oMath>
                </a14:m>
                <a:r>
                  <a:rPr lang="en-US" dirty="0"/>
                  <a:t>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=1]</m:t>
                    </m:r>
                  </m:oMath>
                </a14:m>
                <a:r>
                  <a:rPr lang="en-US" dirty="0"/>
                  <a:t>- 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𝑖</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=0</m:t>
                        </m:r>
                      </m:e>
                    </m:d>
                  </m:oMath>
                </a14:m>
                <a:endParaRPr lang="en-US" dirty="0"/>
              </a:p>
              <a:p>
                <a:pPr marL="0" indent="0">
                  <a:buNone/>
                </a:pPr>
                <a:endParaRPr lang="en-US" dirty="0"/>
              </a:p>
              <a:p>
                <a:pPr marL="0" indent="0">
                  <a:buNone/>
                </a:pPr>
                <a:r>
                  <a:rPr lang="en-US" dirty="0"/>
                  <a:t>With Randomization, this bias term is 0</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measure the the TOT effect.</a:t>
                </a:r>
              </a:p>
            </p:txBody>
          </p:sp>
        </mc:Choice>
        <mc:Fallback xmlns="">
          <p:sp>
            <p:nvSpPr>
              <p:cNvPr id="3" name="Content Placeholder 2">
                <a:extLst>
                  <a:ext uri="{FF2B5EF4-FFF2-40B4-BE49-F238E27FC236}">
                    <a16:creationId xmlns:a16="http://schemas.microsoft.com/office/drawing/2014/main" id="{22E8E7B8-C361-724D-BB55-6412BC801AF6}"/>
                  </a:ext>
                </a:extLst>
              </p:cNvPr>
              <p:cNvSpPr>
                <a:spLocks noGrp="1" noRot="1" noChangeAspect="1" noMove="1" noResize="1" noEditPoints="1" noAdjustHandles="1" noChangeArrowheads="1" noChangeShapeType="1" noTextEdit="1"/>
              </p:cNvSpPr>
              <p:nvPr>
                <p:ph idx="1"/>
              </p:nvPr>
            </p:nvSpPr>
            <p:spPr>
              <a:xfrm>
                <a:off x="457200" y="1386165"/>
                <a:ext cx="8229600" cy="4530725"/>
              </a:xfrm>
              <a:blipFill>
                <a:blip r:embed="rId2"/>
                <a:stretch>
                  <a:fillRect l="-1235" b="-80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04EBD0F-77CC-5149-9DE6-63E5F0BC5779}"/>
              </a:ext>
            </a:extLst>
          </p:cNvPr>
          <p:cNvSpPr>
            <a:spLocks noGrp="1"/>
          </p:cNvSpPr>
          <p:nvPr>
            <p:ph type="sldNum" sz="quarter" idx="12"/>
          </p:nvPr>
        </p:nvSpPr>
        <p:spPr/>
        <p:txBody>
          <a:bodyPr/>
          <a:lstStyle/>
          <a:p>
            <a:fld id="{D4BED497-106E-EA49-9826-2D548DF30CC3}" type="slidenum">
              <a:rPr lang="en-US" smtClean="0"/>
              <a:pPr/>
              <a:t>30</a:t>
            </a:fld>
            <a:endParaRPr lang="en-US"/>
          </a:p>
        </p:txBody>
      </p:sp>
    </p:spTree>
    <p:extLst>
      <p:ext uri="{BB962C8B-B14F-4D97-AF65-F5344CB8AC3E}">
        <p14:creationId xmlns:p14="http://schemas.microsoft.com/office/powerpoint/2010/main" val="111312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14B-B76A-FB4F-A903-EE18D88331AA}"/>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p:sp>
        <p:nvSpPr>
          <p:cNvPr id="3" name="Content Placeholder 2">
            <a:extLst>
              <a:ext uri="{FF2B5EF4-FFF2-40B4-BE49-F238E27FC236}">
                <a16:creationId xmlns:a16="http://schemas.microsoft.com/office/drawing/2014/main" id="{366A1FC7-DEBD-314F-A963-33A6DA8BBECC}"/>
              </a:ext>
            </a:extLst>
          </p:cNvPr>
          <p:cNvSpPr>
            <a:spLocks noGrp="1"/>
          </p:cNvSpPr>
          <p:nvPr>
            <p:ph idx="1"/>
          </p:nvPr>
        </p:nvSpPr>
        <p:spPr/>
        <p:txBody>
          <a:bodyPr/>
          <a:lstStyle/>
          <a:p>
            <a:r>
              <a:rPr lang="en-US" dirty="0"/>
              <a:t>Not all individuals who are eligible take up a program.</a:t>
            </a:r>
          </a:p>
          <a:p>
            <a:pPr lvl="1"/>
            <a:r>
              <a:rPr lang="en-US" dirty="0"/>
              <a:t>So a person was assigned to treatment, but they didn’t get the treatment</a:t>
            </a:r>
          </a:p>
          <a:p>
            <a:pPr lvl="1"/>
            <a:r>
              <a:rPr lang="en-US" dirty="0"/>
              <a:t>Maybe some people don’t want to vaccinate their child.</a:t>
            </a:r>
          </a:p>
          <a:p>
            <a:r>
              <a:rPr lang="en-US" dirty="0"/>
              <a:t>Or maybe some controls receive the program</a:t>
            </a:r>
          </a:p>
          <a:p>
            <a:pPr lvl="1"/>
            <a:r>
              <a:rPr lang="en-US" dirty="0"/>
              <a:t>A person assigned to control, but they got the program</a:t>
            </a:r>
          </a:p>
          <a:p>
            <a:pPr lvl="1"/>
            <a:r>
              <a:rPr lang="en-US" dirty="0"/>
              <a:t>Maybe some people in the control went and got their child vaccinated somewhere else, not through the program.</a:t>
            </a:r>
          </a:p>
          <a:p>
            <a:r>
              <a:rPr lang="en-US" b="1" dirty="0"/>
              <a:t>What should you do?</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2EABE86-8775-1741-A6BD-91521B155470}"/>
              </a:ext>
            </a:extLst>
          </p:cNvPr>
          <p:cNvSpPr>
            <a:spLocks noGrp="1"/>
          </p:cNvSpPr>
          <p:nvPr>
            <p:ph type="sldNum" sz="quarter" idx="12"/>
          </p:nvPr>
        </p:nvSpPr>
        <p:spPr/>
        <p:txBody>
          <a:bodyPr/>
          <a:lstStyle/>
          <a:p>
            <a:fld id="{D4BED497-106E-EA49-9826-2D548DF30CC3}" type="slidenum">
              <a:rPr lang="en-US" smtClean="0"/>
              <a:pPr/>
              <a:t>31</a:t>
            </a:fld>
            <a:endParaRPr lang="en-US"/>
          </a:p>
        </p:txBody>
      </p:sp>
    </p:spTree>
    <p:extLst>
      <p:ext uri="{BB962C8B-B14F-4D97-AF65-F5344CB8AC3E}">
        <p14:creationId xmlns:p14="http://schemas.microsoft.com/office/powerpoint/2010/main" val="48020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14B-B76A-FB4F-A903-EE18D88331AA}"/>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p:sp>
        <p:nvSpPr>
          <p:cNvPr id="3" name="Content Placeholder 2">
            <a:extLst>
              <a:ext uri="{FF2B5EF4-FFF2-40B4-BE49-F238E27FC236}">
                <a16:creationId xmlns:a16="http://schemas.microsoft.com/office/drawing/2014/main" id="{366A1FC7-DEBD-314F-A963-33A6DA8BBECC}"/>
              </a:ext>
            </a:extLst>
          </p:cNvPr>
          <p:cNvSpPr>
            <a:spLocks noGrp="1"/>
          </p:cNvSpPr>
          <p:nvPr>
            <p:ph idx="1"/>
          </p:nvPr>
        </p:nvSpPr>
        <p:spPr/>
        <p:txBody>
          <a:bodyPr/>
          <a:lstStyle/>
          <a:p>
            <a:r>
              <a:rPr lang="en-US" b="1" dirty="0"/>
              <a:t>What should you do?</a:t>
            </a:r>
          </a:p>
          <a:p>
            <a:r>
              <a:rPr lang="en-US" dirty="0"/>
              <a:t>Always use their eligibility status so the selection bias term will be zero! </a:t>
            </a:r>
          </a:p>
          <a:p>
            <a:r>
              <a:rPr lang="en-US" dirty="0"/>
              <a:t>Analysis need to focus on initial treatment assignment (eligibility), not what someone actually did (actual treatment status)</a:t>
            </a:r>
          </a:p>
          <a:p>
            <a:r>
              <a:rPr lang="en-US" dirty="0"/>
              <a:t>This is call </a:t>
            </a:r>
            <a:r>
              <a:rPr lang="en-US" b="1" dirty="0"/>
              <a:t>“Intent-to-Treat”  or ITT </a:t>
            </a:r>
            <a:r>
              <a:rPr lang="en-US" dirty="0"/>
              <a:t>effect</a:t>
            </a:r>
          </a:p>
          <a:p>
            <a:r>
              <a:rPr lang="en-US" dirty="0"/>
              <a:t>Estimate is then ”internally valid”</a:t>
            </a:r>
          </a:p>
          <a:p>
            <a:pPr marL="0"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2EABE86-8775-1741-A6BD-91521B155470}"/>
              </a:ext>
            </a:extLst>
          </p:cNvPr>
          <p:cNvSpPr>
            <a:spLocks noGrp="1"/>
          </p:cNvSpPr>
          <p:nvPr>
            <p:ph type="sldNum" sz="quarter" idx="12"/>
          </p:nvPr>
        </p:nvSpPr>
        <p:spPr/>
        <p:txBody>
          <a:bodyPr/>
          <a:lstStyle/>
          <a:p>
            <a:fld id="{D4BED497-106E-EA49-9826-2D548DF30CC3}" type="slidenum">
              <a:rPr lang="en-US" smtClean="0"/>
              <a:pPr/>
              <a:t>32</a:t>
            </a:fld>
            <a:endParaRPr lang="en-US"/>
          </a:p>
        </p:txBody>
      </p:sp>
    </p:spTree>
    <p:extLst>
      <p:ext uri="{BB962C8B-B14F-4D97-AF65-F5344CB8AC3E}">
        <p14:creationId xmlns:p14="http://schemas.microsoft.com/office/powerpoint/2010/main" val="3056292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A4D2-9C58-7C4F-AAC7-62B35EAF6617}"/>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F47819F-BECF-B947-9311-6650BC0E9B00}"/>
                  </a:ext>
                </a:extLst>
              </p:cNvPr>
              <p:cNvSpPr>
                <a:spLocks noGrp="1"/>
              </p:cNvSpPr>
              <p:nvPr>
                <p:ph idx="1"/>
              </p:nvPr>
            </p:nvSpPr>
            <p:spPr>
              <a:xfrm>
                <a:off x="457200" y="1712913"/>
                <a:ext cx="8229600" cy="4530725"/>
              </a:xfrm>
            </p:spPr>
            <p:txBody>
              <a:bodyPr/>
              <a:lstStyle/>
              <a:p>
                <a:pPr marL="0" indent="0">
                  <a:buNone/>
                </a:pPr>
                <a:r>
                  <a:rPr lang="en-US" dirty="0"/>
                  <a:t>Now let Z demote  actual randomization variable (0/1) and let T denote actual behavior (0/1)</a:t>
                </a:r>
              </a:p>
              <a:p>
                <a:pPr marL="0" indent="0">
                  <a:buNone/>
                </a:pPr>
                <a:endParaRPr lang="en-US" dirty="0"/>
              </a:p>
              <a:p>
                <a:pPr marL="0" indent="0">
                  <a:buNone/>
                </a:pPr>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r>
                  <a:rPr lang="en-US" dirty="0"/>
                  <a:t>  is eligible for treatment</a:t>
                </a:r>
              </a:p>
              <a:p>
                <a:pPr marL="0" indent="0">
                  <a:buNone/>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0</m:t>
                    </m:r>
                  </m:oMath>
                </a14:m>
                <a:r>
                  <a:rPr lang="en-US" dirty="0"/>
                  <a:t>  is ineligibility for treatment</a:t>
                </a:r>
              </a:p>
              <a:p>
                <a:pPr marL="0" indent="0">
                  <a:buNone/>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r>
                          <a:rPr lang="en-US" i="1">
                            <a:latin typeface="Cambria Math" panose="02040503050406030204" pitchFamily="18" charset="0"/>
                          </a:rPr>
                          <m:t>𝑖</m:t>
                        </m:r>
                      </m:sub>
                    </m:sSub>
                  </m:oMath>
                </a14:m>
                <a:r>
                  <a:rPr lang="en-US" dirty="0"/>
                  <a:t> is actual treatment status for comparison group.</a:t>
                </a:r>
              </a:p>
              <a:p>
                <a:pPr marL="0" indent="0">
                  <a:buNone/>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r>
                          <a:rPr lang="en-US" i="1">
                            <a:latin typeface="Cambria Math" panose="02040503050406030204" pitchFamily="18" charset="0"/>
                          </a:rPr>
                          <m:t>𝑖</m:t>
                        </m:r>
                      </m:sub>
                    </m:sSub>
                  </m:oMath>
                </a14:m>
                <a:r>
                  <a:rPr lang="en-US" dirty="0"/>
                  <a:t>  is actual treatment status for treatment group.</a:t>
                </a:r>
              </a:p>
              <a:p>
                <a:pPr lvl="1"/>
                <a:r>
                  <a:rPr lang="en-US" dirty="0"/>
                  <a:t>T could be 0 or 1.</a:t>
                </a:r>
              </a:p>
              <a:p>
                <a:r>
                  <a:rPr lang="en-US" dirty="0"/>
                  <a:t>Z will at least influence treatment. And in some cases is the best estimate it may not be expected that all people will “take-up” treatment.</a:t>
                </a:r>
              </a:p>
              <a:p>
                <a:r>
                  <a:rPr lang="en-US" dirty="0"/>
                  <a:t>Want a realistic treatment effect taking this into account.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F47819F-BECF-B947-9311-6650BC0E9B00}"/>
                  </a:ext>
                </a:extLst>
              </p:cNvPr>
              <p:cNvSpPr>
                <a:spLocks noGrp="1" noRot="1" noChangeAspect="1" noMove="1" noResize="1" noEditPoints="1" noAdjustHandles="1" noChangeArrowheads="1" noChangeShapeType="1" noTextEdit="1"/>
              </p:cNvSpPr>
              <p:nvPr>
                <p:ph idx="1"/>
              </p:nvPr>
            </p:nvSpPr>
            <p:spPr>
              <a:xfrm>
                <a:off x="457200" y="1712913"/>
                <a:ext cx="8229600" cy="4530725"/>
              </a:xfrm>
              <a:blipFill>
                <a:blip r:embed="rId2"/>
                <a:stretch>
                  <a:fillRect l="-1235" t="-838" b="-139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2CA265E-F28C-4048-8B35-A080158615B5}"/>
              </a:ext>
            </a:extLst>
          </p:cNvPr>
          <p:cNvSpPr>
            <a:spLocks noGrp="1"/>
          </p:cNvSpPr>
          <p:nvPr>
            <p:ph type="sldNum" sz="quarter" idx="12"/>
          </p:nvPr>
        </p:nvSpPr>
        <p:spPr/>
        <p:txBody>
          <a:bodyPr/>
          <a:lstStyle/>
          <a:p>
            <a:fld id="{D4BED497-106E-EA49-9826-2D548DF30CC3}" type="slidenum">
              <a:rPr lang="en-US" smtClean="0"/>
              <a:pPr/>
              <a:t>33</a:t>
            </a:fld>
            <a:endParaRPr lang="en-US"/>
          </a:p>
        </p:txBody>
      </p:sp>
    </p:spTree>
    <p:extLst>
      <p:ext uri="{BB962C8B-B14F-4D97-AF65-F5344CB8AC3E}">
        <p14:creationId xmlns:p14="http://schemas.microsoft.com/office/powerpoint/2010/main" val="226136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14B-B76A-FB4F-A903-EE18D88331AA}"/>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6A1FC7-DEBD-314F-A963-33A6DA8BBECC}"/>
                  </a:ext>
                </a:extLst>
              </p:cNvPr>
              <p:cNvSpPr>
                <a:spLocks noGrp="1"/>
              </p:cNvSpPr>
              <p:nvPr>
                <p:ph idx="1"/>
              </p:nvPr>
            </p:nvSpPr>
            <p:spPr/>
            <p:txBody>
              <a:bodyPr/>
              <a:lstStyle/>
              <a:p>
                <a:pPr marL="0" indent="0">
                  <a:buNone/>
                </a:pPr>
                <a:endParaRPr lang="en-US" dirty="0"/>
              </a:p>
              <a:p>
                <a:pPr lvl="1"/>
                <a:r>
                  <a:rPr lang="en-US" b="1" dirty="0"/>
                  <a:t>ITT: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𝑖</m:t>
                        </m:r>
                      </m:sub>
                    </m:sSub>
                  </m:oMath>
                </a14:m>
                <a:r>
                  <a:rPr lang="en-US" dirty="0"/>
                  <a:t> where </a:t>
                </a:r>
                <a:r>
                  <a:rPr lang="en-US" i="1" dirty="0" err="1"/>
                  <a:t>i</a:t>
                </a:r>
                <a:r>
                  <a:rPr lang="en-US" dirty="0"/>
                  <a:t> is an individual</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m:t>
                        </m:r>
                      </m:e>
                      <m:sub>
                        <m:r>
                          <a:rPr lang="en-US" i="1">
                            <a:latin typeface="Cambria Math" panose="02040503050406030204" pitchFamily="18" charset="0"/>
                            <a:ea typeface="Cambria Math" panose="02040503050406030204" pitchFamily="18" charset="0"/>
                          </a:rPr>
                          <m:t>𝑖</m:t>
                        </m:r>
                      </m:sub>
                    </m:sSub>
                  </m:oMath>
                </a14:m>
                <a:r>
                  <a:rPr lang="en-US" dirty="0"/>
                  <a:t>: says randomization is assigned at the individual level</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𝑣</m:t>
                        </m:r>
                      </m:sub>
                    </m:sSub>
                  </m:oMath>
                </a14:m>
                <a:r>
                  <a:rPr lang="en-US" dirty="0"/>
                  <a:t>: if it were assigned at the village level, then need to change up the subscript.</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ITT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effect</m:t>
                    </m:r>
                  </m:oMath>
                </a14:m>
                <a:r>
                  <a:rPr lang="en-US" dirty="0"/>
                  <a:t>:  </a:t>
                </a:r>
                <a14:m>
                  <m:oMath xmlns:m="http://schemas.openxmlformats.org/officeDocument/2006/math">
                    <m:r>
                      <a:rPr lang="en-US" i="1">
                        <a:latin typeface="Cambria Math" panose="02040503050406030204" pitchFamily="18" charset="0"/>
                      </a:rPr>
                      <m:t>𝐸</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𝑖</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r>
                          <a:rPr lang="en-US" i="1">
                            <a:latin typeface="Cambria Math" panose="02040503050406030204" pitchFamily="18" charset="0"/>
                          </a:rPr>
                          <m:t>=0</m:t>
                        </m:r>
                      </m:sub>
                    </m:sSub>
                    <m:r>
                      <a:rPr lang="en-US" i="1">
                        <a:latin typeface="Cambria Math" panose="02040503050406030204" pitchFamily="18" charset="0"/>
                      </a:rPr>
                      <m:t>]</m:t>
                    </m:r>
                  </m:oMath>
                </a14:m>
                <a:endParaRPr lang="en-US" dirty="0"/>
              </a:p>
              <a:p>
                <a:pPr lvl="1"/>
                <a:r>
                  <a:rPr lang="en-US" dirty="0"/>
                  <a:t>It gives you the average outcome for Y in the treatment group – the average outcome for Y in the control group.</a:t>
                </a:r>
              </a:p>
              <a:p>
                <a:pPr lvl="1"/>
                <a:r>
                  <a:rPr lang="en-US" dirty="0"/>
                  <a:t>Remember program take-up was not 100 percent in the treatment but something less than that. </a:t>
                </a:r>
              </a:p>
              <a:p>
                <a:pPr lvl="1"/>
                <a:r>
                  <a:rPr lang="en-US" dirty="0"/>
                  <a:t>Always important to report:</a:t>
                </a:r>
              </a:p>
              <a:p>
                <a:pPr lvl="2"/>
                <a:r>
                  <a:rPr lang="en-US" dirty="0"/>
                  <a:t> percent of people in the treatment group</a:t>
                </a:r>
              </a:p>
              <a:p>
                <a:pPr lvl="2"/>
                <a:r>
                  <a:rPr lang="en-US" dirty="0"/>
                  <a:t>Contamination among control (controls who got treatment)</a:t>
                </a:r>
              </a:p>
            </p:txBody>
          </p:sp>
        </mc:Choice>
        <mc:Fallback xmlns="">
          <p:sp>
            <p:nvSpPr>
              <p:cNvPr id="3" name="Content Placeholder 2">
                <a:extLst>
                  <a:ext uri="{FF2B5EF4-FFF2-40B4-BE49-F238E27FC236}">
                    <a16:creationId xmlns:a16="http://schemas.microsoft.com/office/drawing/2014/main" id="{366A1FC7-DEBD-314F-A963-33A6DA8BBECC}"/>
                  </a:ext>
                </a:extLst>
              </p:cNvPr>
              <p:cNvSpPr>
                <a:spLocks noGrp="1" noRot="1" noChangeAspect="1" noMove="1" noResize="1" noEditPoints="1" noAdjustHandles="1" noChangeArrowheads="1" noChangeShapeType="1" noTextEdit="1"/>
              </p:cNvSpPr>
              <p:nvPr>
                <p:ph idx="1"/>
              </p:nvPr>
            </p:nvSpPr>
            <p:spPr>
              <a:blipFill>
                <a:blip r:embed="rId2"/>
                <a:stretch>
                  <a:fillRect b="-130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EABE86-8775-1741-A6BD-91521B155470}"/>
              </a:ext>
            </a:extLst>
          </p:cNvPr>
          <p:cNvSpPr>
            <a:spLocks noGrp="1"/>
          </p:cNvSpPr>
          <p:nvPr>
            <p:ph type="sldNum" sz="quarter" idx="12"/>
          </p:nvPr>
        </p:nvSpPr>
        <p:spPr/>
        <p:txBody>
          <a:bodyPr/>
          <a:lstStyle/>
          <a:p>
            <a:fld id="{D4BED497-106E-EA49-9826-2D548DF30CC3}" type="slidenum">
              <a:rPr lang="en-US" smtClean="0"/>
              <a:pPr/>
              <a:t>34</a:t>
            </a:fld>
            <a:endParaRPr lang="en-US"/>
          </a:p>
        </p:txBody>
      </p:sp>
    </p:spTree>
    <p:extLst>
      <p:ext uri="{BB962C8B-B14F-4D97-AF65-F5344CB8AC3E}">
        <p14:creationId xmlns:p14="http://schemas.microsoft.com/office/powerpoint/2010/main" val="85774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14B-B76A-FB4F-A903-EE18D88331AA}"/>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6A1FC7-DEBD-314F-A963-33A6DA8BBECC}"/>
                  </a:ext>
                </a:extLst>
              </p:cNvPr>
              <p:cNvSpPr>
                <a:spLocks noGrp="1"/>
              </p:cNvSpPr>
              <p:nvPr>
                <p:ph idx="1"/>
              </p:nvPr>
            </p:nvSpPr>
            <p:spPr/>
            <p:txBody>
              <a:bodyPr/>
              <a:lstStyle/>
              <a:p>
                <a:r>
                  <a:rPr lang="en-US" dirty="0"/>
                  <a:t>What if you want to know the treatment effect for the treated?</a:t>
                </a:r>
              </a:p>
              <a:p>
                <a:r>
                  <a:rPr lang="en-US" dirty="0"/>
                  <a:t>We call this: Treatment on the Treated (TOT)</a:t>
                </a:r>
              </a:p>
              <a:p>
                <a:r>
                  <a:rPr lang="en-US" dirty="0"/>
                  <a:t>Use the WALD estimator, which is an regression where you use Z and an instrument for 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𝑤</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=1]−</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=0]</m:t>
                        </m:r>
                      </m:num>
                      <m:den>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=1]−</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=0]</m:t>
                        </m:r>
                      </m:den>
                    </m:f>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𝐼𝑇𝑇</m:t>
                        </m:r>
                      </m:num>
                      <m:den>
                        <m:r>
                          <a:rPr lang="en-US" b="0" i="1" dirty="0" smtClean="0">
                            <a:latin typeface="Cambria Math" panose="02040503050406030204" pitchFamily="18" charset="0"/>
                          </a:rPr>
                          <m:t>𝑇𝑎𝑘𝑒</m:t>
                        </m:r>
                        <m:r>
                          <a:rPr lang="en-US" b="0" i="1" dirty="0" smtClean="0">
                            <a:latin typeface="Cambria Math" panose="02040503050406030204" pitchFamily="18" charset="0"/>
                          </a:rPr>
                          <m:t> −</m:t>
                        </m:r>
                        <m:r>
                          <a:rPr lang="en-US" b="0" i="1" dirty="0" smtClean="0">
                            <a:latin typeface="Cambria Math" panose="02040503050406030204" pitchFamily="18" charset="0"/>
                          </a:rPr>
                          <m:t>𝑈𝑝</m:t>
                        </m:r>
                        <m:r>
                          <a:rPr lang="en-US" b="0" i="1" dirty="0" smtClean="0">
                            <a:latin typeface="Cambria Math" panose="02040503050406030204" pitchFamily="18" charset="0"/>
                          </a:rPr>
                          <m:t> </m:t>
                        </m:r>
                        <m:r>
                          <a:rPr lang="en-US" b="0" i="1" dirty="0" smtClean="0">
                            <a:latin typeface="Cambria Math" panose="02040503050406030204" pitchFamily="18" charset="0"/>
                          </a:rPr>
                          <m:t>𝑅𝑎𝑡𝑒</m:t>
                        </m:r>
                      </m:den>
                    </m:f>
                  </m:oMath>
                </a14:m>
                <a:endParaRPr lang="en-US" dirty="0"/>
              </a:p>
              <a:p>
                <a:r>
                  <a:rPr lang="en-US" dirty="0"/>
                  <a:t>Denominator: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oMath>
                </a14:m>
                <a:r>
                  <a:rPr lang="en-US" dirty="0"/>
                  <a:t> - </a:t>
                </a:r>
              </a:p>
              <a:p>
                <a:pPr lvl="1"/>
                <a:r>
                  <a:rPr lang="en-US" dirty="0"/>
                  <a:t>If Z is binary (1/0)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1</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take</m:t>
                    </m:r>
                    <m:r>
                      <a:rPr lang="en-US" b="0" i="0" smtClean="0">
                        <a:latin typeface="Cambria Math" panose="02040503050406030204" pitchFamily="18" charset="0"/>
                      </a:rPr>
                      <m:t>−</m:t>
                    </m:r>
                    <m:r>
                      <m:rPr>
                        <m:sty m:val="p"/>
                      </m:rPr>
                      <a:rPr lang="en-US" b="0" i="0" smtClean="0">
                        <a:latin typeface="Cambria Math" panose="02040503050406030204" pitchFamily="18" charset="0"/>
                      </a:rPr>
                      <m:t>up</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denominator</m:t>
                    </m:r>
                    <m:r>
                      <a:rPr lang="en-US" b="0" i="0" smtClean="0">
                        <a:latin typeface="Cambria Math" panose="02040503050406030204" pitchFamily="18" charset="0"/>
                      </a:rPr>
                      <m:t>.</m:t>
                    </m:r>
                  </m:oMath>
                </a14:m>
                <a:endParaRPr lang="en-US" dirty="0"/>
              </a:p>
              <a:p>
                <a:r>
                  <a:rPr lang="en-US" dirty="0"/>
                  <a:t>Scale the ITT up by the take-up rate to get the TOT</a:t>
                </a:r>
              </a:p>
              <a:p>
                <a:r>
                  <a:rPr lang="en-US" dirty="0"/>
                  <a:t>With a bunch of manipulation – page 3938 of tool kit</a:t>
                </a:r>
              </a:p>
            </p:txBody>
          </p:sp>
        </mc:Choice>
        <mc:Fallback xmlns="">
          <p:sp>
            <p:nvSpPr>
              <p:cNvPr id="3" name="Content Placeholder 2">
                <a:extLst>
                  <a:ext uri="{FF2B5EF4-FFF2-40B4-BE49-F238E27FC236}">
                    <a16:creationId xmlns:a16="http://schemas.microsoft.com/office/drawing/2014/main" id="{366A1FC7-DEBD-314F-A963-33A6DA8BBECC}"/>
                  </a:ext>
                </a:extLst>
              </p:cNvPr>
              <p:cNvSpPr>
                <a:spLocks noGrp="1" noRot="1" noChangeAspect="1" noMove="1" noResize="1" noEditPoints="1" noAdjustHandles="1" noChangeArrowheads="1" noChangeShapeType="1" noTextEdit="1"/>
              </p:cNvSpPr>
              <p:nvPr>
                <p:ph idx="1"/>
              </p:nvPr>
            </p:nvSpPr>
            <p:spPr>
              <a:blipFill>
                <a:blip r:embed="rId3"/>
                <a:stretch>
                  <a:fillRect l="-309" t="-836" b="-91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EABE86-8775-1741-A6BD-91521B155470}"/>
              </a:ext>
            </a:extLst>
          </p:cNvPr>
          <p:cNvSpPr>
            <a:spLocks noGrp="1"/>
          </p:cNvSpPr>
          <p:nvPr>
            <p:ph type="sldNum" sz="quarter" idx="12"/>
          </p:nvPr>
        </p:nvSpPr>
        <p:spPr/>
        <p:txBody>
          <a:bodyPr/>
          <a:lstStyle/>
          <a:p>
            <a:fld id="{D4BED497-106E-EA49-9826-2D548DF30CC3}" type="slidenum">
              <a:rPr lang="en-US" smtClean="0"/>
              <a:pPr/>
              <a:t>35</a:t>
            </a:fld>
            <a:endParaRPr lang="en-US"/>
          </a:p>
        </p:txBody>
      </p:sp>
    </p:spTree>
    <p:extLst>
      <p:ext uri="{BB962C8B-B14F-4D97-AF65-F5344CB8AC3E}">
        <p14:creationId xmlns:p14="http://schemas.microsoft.com/office/powerpoint/2010/main" val="20182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514B-B76A-FB4F-A903-EE18D88331AA}"/>
              </a:ext>
            </a:extLst>
          </p:cNvPr>
          <p:cNvSpPr>
            <a:spLocks noGrp="1"/>
          </p:cNvSpPr>
          <p:nvPr>
            <p:ph type="title"/>
          </p:nvPr>
        </p:nvSpPr>
        <p:spPr/>
        <p:txBody>
          <a:bodyPr/>
          <a:lstStyle/>
          <a:p>
            <a:r>
              <a:rPr lang="en-US" dirty="0"/>
              <a:t>Regression Counterpart</a:t>
            </a:r>
            <a:br>
              <a:rPr lang="en-US" dirty="0"/>
            </a:br>
            <a:r>
              <a:rPr lang="en-US" sz="2800" dirty="0"/>
              <a:t>Partial or Imperfect Compliance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6A1FC7-DEBD-314F-A963-33A6DA8BBECC}"/>
                  </a:ext>
                </a:extLst>
              </p:cNvPr>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𝑊</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r>
                              <a:rPr lang="en-US" b="0" i="1" smtClean="0">
                                <a:latin typeface="Cambria Math" panose="02040503050406030204" pitchFamily="18" charset="0"/>
                              </a:rPr>
                              <m:t>𝑖</m:t>
                            </m:r>
                          </m:sub>
                        </m:sSub>
                      </m:e>
                    </m:d>
                    <m:r>
                      <a:rPr lang="en-US" b="0" i="1" smtClean="0">
                        <a:latin typeface="Cambria Math" panose="02040503050406030204" pitchFamily="18" charset="0"/>
                      </a:rPr>
                      <m:t>=1]</m:t>
                    </m:r>
                  </m:oMath>
                </a14:m>
                <a:endParaRPr lang="en-US" dirty="0"/>
              </a:p>
              <a:p>
                <a:r>
                  <a:rPr lang="en-US" dirty="0"/>
                  <a:t>With 2 assumptions Wald estimator is a local average treatment effect for all those </a:t>
                </a:r>
                <a:r>
                  <a:rPr lang="en-US" i="1" dirty="0"/>
                  <a:t>induced</a:t>
                </a:r>
                <a:r>
                  <a:rPr lang="en-US" dirty="0"/>
                  <a:t> by the instrument Z to take up treatment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r>
                              <a:rPr lang="en-US" i="1">
                                <a:latin typeface="Cambria Math" panose="02040503050406030204" pitchFamily="18" charset="0"/>
                              </a:rPr>
                              <m:t>𝑖</m:t>
                            </m:r>
                          </m:sub>
                        </m:sSub>
                      </m:e>
                    </m:d>
                    <m:r>
                      <a:rPr lang="en-US" i="1">
                        <a:latin typeface="Cambria Math" panose="02040503050406030204" pitchFamily="18" charset="0"/>
                      </a:rPr>
                      <m:t>=1</m:t>
                    </m:r>
                  </m:oMath>
                </a14:m>
                <a:r>
                  <a:rPr lang="en-US" dirty="0"/>
                  <a:t>)</a:t>
                </a:r>
              </a:p>
              <a:p>
                <a:r>
                  <a:rPr lang="en-US" dirty="0"/>
                  <a:t>Assumption 1 - Independence: the potential outcomes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1</m:t>
                        </m:r>
                        <m:r>
                          <a:rPr lang="en-US" i="1">
                            <a:latin typeface="Cambria Math" panose="02040503050406030204" pitchFamily="18" charset="0"/>
                          </a:rPr>
                          <m:t>𝑖</m:t>
                        </m:r>
                      </m:sub>
                    </m:sSub>
                  </m:oMath>
                </a14:m>
                <a:r>
                  <a:rPr lang="en-US" dirty="0"/>
                  <a:t> and actual treatment status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i="1">
                            <a:latin typeface="Cambria Math" panose="02040503050406030204" pitchFamily="18" charset="0"/>
                          </a:rPr>
                          <m:t>0</m:t>
                        </m:r>
                        <m:r>
                          <a:rPr lang="en-US" i="1">
                            <a:latin typeface="Cambria Math" panose="02040503050406030204" pitchFamily="18" charset="0"/>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i="1">
                            <a:latin typeface="Cambria Math" panose="02040503050406030204" pitchFamily="18" charset="0"/>
                          </a:rPr>
                          <m:t>1</m:t>
                        </m:r>
                        <m:r>
                          <a:rPr lang="en-US" i="1">
                            <a:latin typeface="Cambria Math" panose="02040503050406030204" pitchFamily="18" charset="0"/>
                          </a:rPr>
                          <m:t>𝑖</m:t>
                        </m:r>
                      </m:sub>
                    </m:sSub>
                  </m:oMath>
                </a14:m>
                <a:r>
                  <a:rPr lang="en-US" dirty="0"/>
                  <a:t> are independent of Z. So Z cannot be correlated with T.</a:t>
                </a:r>
              </a:p>
              <a:p>
                <a:pPr lvl="1"/>
                <a:r>
                  <a:rPr lang="en-US" dirty="0"/>
                  <a:t>With an RCT T and Z ae independent by construction.</a:t>
                </a:r>
              </a:p>
              <a:p>
                <a:pPr lvl="1"/>
                <a:r>
                  <a:rPr lang="en-US" dirty="0"/>
                  <a:t>However, Z can affect the potential outcomes if there are spillovers or externalities (check for these).</a:t>
                </a:r>
              </a:p>
              <a:p>
                <a:r>
                  <a:rPr lang="en-US" dirty="0"/>
                  <a:t>Assumption 2 – Monotonicity: either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other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way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round</m:t>
                    </m:r>
                    <m:r>
                      <a:rPr lang="en-US" b="0" i="0"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pPr lvl="1"/>
                <a:r>
                  <a:rPr lang="en-US" dirty="0"/>
                  <a:t>Instrument makes every person weakly either more or less likely to participate in the treatment.</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66A1FC7-DEBD-314F-A963-33A6DA8BBECC}"/>
                  </a:ext>
                </a:extLst>
              </p:cNvPr>
              <p:cNvSpPr>
                <a:spLocks noGrp="1" noRot="1" noChangeAspect="1" noMove="1" noResize="1" noEditPoints="1" noAdjustHandles="1" noChangeArrowheads="1" noChangeShapeType="1" noTextEdit="1"/>
              </p:cNvSpPr>
              <p:nvPr>
                <p:ph idx="1"/>
              </p:nvPr>
            </p:nvSpPr>
            <p:spPr>
              <a:blipFill>
                <a:blip r:embed="rId2"/>
                <a:stretch>
                  <a:fillRect l="-309" r="-1235" b="-233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EABE86-8775-1741-A6BD-91521B155470}"/>
              </a:ext>
            </a:extLst>
          </p:cNvPr>
          <p:cNvSpPr>
            <a:spLocks noGrp="1"/>
          </p:cNvSpPr>
          <p:nvPr>
            <p:ph type="sldNum" sz="quarter" idx="12"/>
          </p:nvPr>
        </p:nvSpPr>
        <p:spPr/>
        <p:txBody>
          <a:bodyPr/>
          <a:lstStyle/>
          <a:p>
            <a:fld id="{D4BED497-106E-EA49-9826-2D548DF30CC3}" type="slidenum">
              <a:rPr lang="en-US" smtClean="0"/>
              <a:pPr/>
              <a:t>36</a:t>
            </a:fld>
            <a:endParaRPr lang="en-US"/>
          </a:p>
        </p:txBody>
      </p:sp>
    </p:spTree>
    <p:extLst>
      <p:ext uri="{BB962C8B-B14F-4D97-AF65-F5344CB8AC3E}">
        <p14:creationId xmlns:p14="http://schemas.microsoft.com/office/powerpoint/2010/main" val="17512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rPr>
              <a:t>Potential Outcomes Framework</a:t>
            </a:r>
            <a:endParaRPr lang="en-US" dirty="0"/>
          </a:p>
        </p:txBody>
      </p:sp>
      <p:sp>
        <p:nvSpPr>
          <p:cNvPr id="3" name="Content Placeholder 2"/>
          <p:cNvSpPr>
            <a:spLocks noGrp="1"/>
          </p:cNvSpPr>
          <p:nvPr>
            <p:ph idx="1"/>
          </p:nvPr>
        </p:nvSpPr>
        <p:spPr/>
        <p:txBody>
          <a:bodyPr/>
          <a:lstStyle/>
          <a:p>
            <a:r>
              <a:rPr lang="en-US" dirty="0"/>
              <a:t>Reference</a:t>
            </a:r>
          </a:p>
          <a:p>
            <a:pPr lvl="1"/>
            <a:r>
              <a:rPr lang="en-US" dirty="0"/>
              <a:t>Development Tool Kit (2, 6.2, 6.3)</a:t>
            </a:r>
          </a:p>
          <a:p>
            <a:pPr lvl="1"/>
            <a:r>
              <a:rPr lang="en-US" dirty="0" err="1"/>
              <a:t>Angrist</a:t>
            </a:r>
            <a:r>
              <a:rPr lang="en-US" dirty="0"/>
              <a:t>, </a:t>
            </a:r>
            <a:r>
              <a:rPr lang="en-US" dirty="0" err="1"/>
              <a:t>Imbens</a:t>
            </a:r>
            <a:r>
              <a:rPr lang="en-US" dirty="0"/>
              <a:t>, Ruben (1996)</a:t>
            </a:r>
          </a:p>
          <a:p>
            <a:pPr lvl="1"/>
            <a:r>
              <a:rPr lang="en-US" dirty="0" err="1"/>
              <a:t>Imbens</a:t>
            </a:r>
            <a:r>
              <a:rPr lang="en-US" dirty="0"/>
              <a:t> lectures: </a:t>
            </a:r>
            <a:r>
              <a:rPr lang="en-US" dirty="0">
                <a:hlinkClick r:id="rId2"/>
              </a:rPr>
              <a:t>http://www.nber.org/WNE/lect_5_late_fig.pdf</a:t>
            </a:r>
            <a:endParaRPr lang="en-US" dirty="0"/>
          </a:p>
          <a:p>
            <a:pPr lvl="1"/>
            <a:r>
              <a:rPr lang="en-US" dirty="0"/>
              <a:t>Mostly Harmless Econometrics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37</a:t>
            </a:fld>
            <a:endParaRPr lang="en-US"/>
          </a:p>
        </p:txBody>
      </p:sp>
    </p:spTree>
    <p:extLst>
      <p:ext uri="{BB962C8B-B14F-4D97-AF65-F5344CB8AC3E}">
        <p14:creationId xmlns:p14="http://schemas.microsoft.com/office/powerpoint/2010/main" val="4270504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Writing/Discussing a Good RCT Paper</a:t>
            </a:r>
          </a:p>
        </p:txBody>
      </p:sp>
      <p:sp>
        <p:nvSpPr>
          <p:cNvPr id="3" name="Content Placeholder 2"/>
          <p:cNvSpPr>
            <a:spLocks noGrp="1"/>
          </p:cNvSpPr>
          <p:nvPr>
            <p:ph idx="1"/>
          </p:nvPr>
        </p:nvSpPr>
        <p:spPr>
          <a:xfrm>
            <a:off x="457200" y="1451859"/>
            <a:ext cx="8229600" cy="4530725"/>
          </a:xfrm>
        </p:spPr>
        <p:txBody>
          <a:bodyPr/>
          <a:lstStyle/>
          <a:p>
            <a:r>
              <a:rPr lang="en-US" dirty="0"/>
              <a:t>Describe the treatment well</a:t>
            </a:r>
          </a:p>
          <a:p>
            <a:r>
              <a:rPr lang="en-US" dirty="0"/>
              <a:t>Discuss compliance (take-up)</a:t>
            </a:r>
          </a:p>
          <a:p>
            <a:r>
              <a:rPr lang="en-US" dirty="0"/>
              <a:t>Think about level of randomization and if should worry about spillovers or externalities.</a:t>
            </a:r>
          </a:p>
          <a:p>
            <a:r>
              <a:rPr lang="en-US" dirty="0"/>
              <a:t>Show the randomization worked</a:t>
            </a:r>
          </a:p>
          <a:p>
            <a:r>
              <a:rPr lang="en-US" dirty="0"/>
              <a:t>Discuss compliance</a:t>
            </a:r>
          </a:p>
          <a:p>
            <a:r>
              <a:rPr lang="en-US" dirty="0"/>
              <a:t>See if the control could have been affected (e.g. look for spillover effects, discuss general equilibrium effects.</a:t>
            </a:r>
          </a:p>
          <a:p>
            <a:r>
              <a:rPr lang="en-US" dirty="0"/>
              <a:t>Discuss the external validity of the paper.</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38</a:t>
            </a:fld>
            <a:endParaRPr lang="en-US"/>
          </a:p>
        </p:txBody>
      </p:sp>
    </p:spTree>
    <p:extLst>
      <p:ext uri="{BB962C8B-B14F-4D97-AF65-F5344CB8AC3E}">
        <p14:creationId xmlns:p14="http://schemas.microsoft.com/office/powerpoint/2010/main" val="3652749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Randomization</a:t>
            </a:r>
          </a:p>
        </p:txBody>
      </p:sp>
      <p:sp>
        <p:nvSpPr>
          <p:cNvPr id="3" name="Content Placeholder 2"/>
          <p:cNvSpPr>
            <a:spLocks noGrp="1"/>
          </p:cNvSpPr>
          <p:nvPr>
            <p:ph idx="1"/>
          </p:nvPr>
        </p:nvSpPr>
        <p:spPr>
          <a:xfrm>
            <a:off x="457200" y="1140506"/>
            <a:ext cx="8229600" cy="4530725"/>
          </a:xfrm>
        </p:spPr>
        <p:txBody>
          <a:bodyPr/>
          <a:lstStyle/>
          <a:p>
            <a:r>
              <a:rPr lang="en-US" dirty="0"/>
              <a:t>Fair way to allocated scarce resources</a:t>
            </a:r>
          </a:p>
          <a:p>
            <a:r>
              <a:rPr lang="en-US" dirty="0"/>
              <a:t>Improved causal inference -- internal validity:</a:t>
            </a:r>
          </a:p>
          <a:p>
            <a:pPr lvl="1"/>
            <a:r>
              <a:rPr lang="en-US" dirty="0"/>
              <a:t>policy based on fads and weak evidence, helps bring evidence with limited bias issues.</a:t>
            </a:r>
          </a:p>
          <a:p>
            <a:r>
              <a:rPr lang="en-US" dirty="0"/>
              <a:t>Improve longevity of policies</a:t>
            </a:r>
          </a:p>
          <a:p>
            <a:r>
              <a:rPr lang="en-US" dirty="0"/>
              <a:t>Helps address publication bias </a:t>
            </a:r>
          </a:p>
          <a:p>
            <a:pPr lvl="1"/>
            <a:r>
              <a:rPr lang="en-US" dirty="0"/>
              <a:t>Preference for non-zero results if not good internal validity</a:t>
            </a:r>
          </a:p>
          <a:p>
            <a:pPr lvl="1"/>
            <a:r>
              <a:rPr lang="en-US" dirty="0"/>
              <a:t>Use data mining/work harder to find significant results</a:t>
            </a:r>
          </a:p>
          <a:p>
            <a:pPr lvl="1"/>
            <a:r>
              <a:rPr lang="en-US" dirty="0"/>
              <a:t>Under-rejection of commonly held views</a:t>
            </a:r>
          </a:p>
          <a:p>
            <a:pPr lvl="1"/>
            <a:r>
              <a:rPr lang="en-US" dirty="0"/>
              <a:t>RCTs</a:t>
            </a:r>
          </a:p>
          <a:p>
            <a:pPr lvl="2"/>
            <a:r>
              <a:rPr lang="en-US" dirty="0"/>
              <a:t>Zeros more believable due to internal validity</a:t>
            </a:r>
          </a:p>
          <a:p>
            <a:pPr lvl="2"/>
            <a:r>
              <a:rPr lang="en-US" dirty="0"/>
              <a:t>Analysis plan omit cherry-picking of controls, sub-groups etc.</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39</a:t>
            </a:fld>
            <a:endParaRPr lang="en-US"/>
          </a:p>
        </p:txBody>
      </p:sp>
    </p:spTree>
    <p:extLst>
      <p:ext uri="{BB962C8B-B14F-4D97-AF65-F5344CB8AC3E}">
        <p14:creationId xmlns:p14="http://schemas.microsoft.com/office/powerpoint/2010/main" val="389476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 Assignments</a:t>
            </a:r>
          </a:p>
        </p:txBody>
      </p:sp>
      <p:sp>
        <p:nvSpPr>
          <p:cNvPr id="3" name="Content Placeholder 2"/>
          <p:cNvSpPr>
            <a:spLocks noGrp="1"/>
          </p:cNvSpPr>
          <p:nvPr>
            <p:ph idx="1"/>
          </p:nvPr>
        </p:nvSpPr>
        <p:spPr/>
        <p:txBody>
          <a:bodyPr/>
          <a:lstStyle/>
          <a:p>
            <a:r>
              <a:rPr lang="en-US" dirty="0"/>
              <a:t>Tentative: the timing of topics may change</a:t>
            </a:r>
          </a:p>
          <a:p>
            <a:r>
              <a:rPr lang="en-US" dirty="0"/>
              <a:t>Choose a topic day: think about it, but we will see how the first few weeks go with timing</a:t>
            </a:r>
          </a:p>
          <a:p>
            <a:r>
              <a:rPr lang="en-US" dirty="0"/>
              <a:t>Assignments</a:t>
            </a:r>
          </a:p>
          <a:p>
            <a:pPr lvl="1"/>
            <a:r>
              <a:rPr lang="en-US" dirty="0"/>
              <a:t>Short write-up in the syllabus</a:t>
            </a:r>
          </a:p>
          <a:p>
            <a:pPr lvl="1"/>
            <a:r>
              <a:rPr lang="en-US" dirty="0"/>
              <a:t>Presenting a paper: choose your partner and email me your first and second choice paper by Thursday.</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a:t>
            </a:fld>
            <a:endParaRPr lang="en-US"/>
          </a:p>
        </p:txBody>
      </p:sp>
    </p:spTree>
    <p:extLst>
      <p:ext uri="{BB962C8B-B14F-4D97-AF65-F5344CB8AC3E}">
        <p14:creationId xmlns:p14="http://schemas.microsoft.com/office/powerpoint/2010/main" val="1109117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idx="1"/>
          </p:nvPr>
        </p:nvSpPr>
        <p:spPr>
          <a:xfrm>
            <a:off x="457200" y="1053650"/>
            <a:ext cx="8229600" cy="4530725"/>
          </a:xfrm>
        </p:spPr>
        <p:txBody>
          <a:bodyPr/>
          <a:lstStyle/>
          <a:p>
            <a:r>
              <a:rPr lang="en-US" dirty="0"/>
              <a:t>Retrospective analysis </a:t>
            </a:r>
          </a:p>
          <a:p>
            <a:pPr lvl="1"/>
            <a:r>
              <a:rPr lang="en-US" dirty="0"/>
              <a:t>Can’t determine effect if didn’t randomize</a:t>
            </a:r>
          </a:p>
          <a:p>
            <a:r>
              <a:rPr lang="en-US" dirty="0"/>
              <a:t>Can’t always do it - monetary or trade policy </a:t>
            </a:r>
          </a:p>
          <a:p>
            <a:pPr lvl="1"/>
            <a:r>
              <a:rPr lang="en-US" dirty="0"/>
              <a:t>Macro development issues</a:t>
            </a:r>
          </a:p>
          <a:p>
            <a:r>
              <a:rPr lang="en-US" dirty="0"/>
              <a:t>Narrowly defined questions</a:t>
            </a:r>
          </a:p>
          <a:p>
            <a:pPr lvl="1"/>
            <a:r>
              <a:rPr lang="en-US" dirty="0" err="1"/>
              <a:t>Rodrik</a:t>
            </a:r>
            <a:r>
              <a:rPr lang="en-US" dirty="0"/>
              <a:t> 2008 “Only truly hard evidence that randomized evaluations typically generate relates to questions that are so narrowly limited in scope and application that they are themselves uninteresting”</a:t>
            </a:r>
          </a:p>
        </p:txBody>
      </p:sp>
      <p:sp>
        <p:nvSpPr>
          <p:cNvPr id="4" name="Slide Number Placeholder 3"/>
          <p:cNvSpPr>
            <a:spLocks noGrp="1"/>
          </p:cNvSpPr>
          <p:nvPr>
            <p:ph type="sldNum" sz="quarter" idx="12"/>
          </p:nvPr>
        </p:nvSpPr>
        <p:spPr/>
        <p:txBody>
          <a:bodyPr/>
          <a:lstStyle/>
          <a:p>
            <a:fld id="{D4BED497-106E-EA49-9826-2D548DF30CC3}" type="slidenum">
              <a:rPr lang="en-US" smtClean="0"/>
              <a:pPr/>
              <a:t>40</a:t>
            </a:fld>
            <a:endParaRPr lang="en-US"/>
          </a:p>
        </p:txBody>
      </p:sp>
    </p:spTree>
    <p:extLst>
      <p:ext uri="{BB962C8B-B14F-4D97-AF65-F5344CB8AC3E}">
        <p14:creationId xmlns:p14="http://schemas.microsoft.com/office/powerpoint/2010/main" val="2310652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External Validity</a:t>
            </a:r>
          </a:p>
        </p:txBody>
      </p:sp>
      <p:sp>
        <p:nvSpPr>
          <p:cNvPr id="3" name="Content Placeholder 2"/>
          <p:cNvSpPr>
            <a:spLocks noGrp="1"/>
          </p:cNvSpPr>
          <p:nvPr>
            <p:ph idx="1"/>
          </p:nvPr>
        </p:nvSpPr>
        <p:spPr/>
        <p:txBody>
          <a:bodyPr/>
          <a:lstStyle/>
          <a:p>
            <a:r>
              <a:rPr lang="en-US" dirty="0"/>
              <a:t>Only provides an average program effects and need to know who it works for.</a:t>
            </a:r>
          </a:p>
          <a:p>
            <a:pPr lvl="1"/>
            <a:r>
              <a:rPr lang="en-US" dirty="0"/>
              <a:t>Need to do heterogeneity </a:t>
            </a:r>
            <a:r>
              <a:rPr lang="en-US" dirty="0" err="1"/>
              <a:t>anlaysis</a:t>
            </a:r>
            <a:r>
              <a:rPr lang="en-US" dirty="0"/>
              <a:t> with baseline characteristics.</a:t>
            </a:r>
          </a:p>
          <a:p>
            <a:r>
              <a:rPr lang="en-US" dirty="0"/>
              <a:t>Don’t understand why it works.</a:t>
            </a:r>
          </a:p>
          <a:p>
            <a:pPr lvl="1"/>
            <a:r>
              <a:rPr lang="en-US" dirty="0"/>
              <a:t>Need to think about and try to learn something about the mechanisms</a:t>
            </a:r>
          </a:p>
          <a:p>
            <a:r>
              <a:rPr lang="en-US" dirty="0"/>
              <a:t>Lack external validity </a:t>
            </a:r>
          </a:p>
          <a:p>
            <a:pPr lvl="1"/>
            <a:r>
              <a:rPr lang="en-US" dirty="0"/>
              <a:t>Do answers carry over to other populations</a:t>
            </a:r>
          </a:p>
          <a:p>
            <a:pPr lvl="1"/>
            <a:r>
              <a:rPr lang="en-US" dirty="0"/>
              <a:t>Often sample is not representative of the population</a:t>
            </a:r>
          </a:p>
          <a:p>
            <a:pPr lvl="2"/>
            <a:r>
              <a:rPr lang="en-US" dirty="0"/>
              <a:t>Sociologist and demographers worry more about this</a:t>
            </a:r>
          </a:p>
          <a:p>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41</a:t>
            </a:fld>
            <a:endParaRPr lang="en-US"/>
          </a:p>
        </p:txBody>
      </p:sp>
    </p:spTree>
    <p:extLst>
      <p:ext uri="{BB962C8B-B14F-4D97-AF65-F5344CB8AC3E}">
        <p14:creationId xmlns:p14="http://schemas.microsoft.com/office/powerpoint/2010/main" val="1984208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idx="1"/>
          </p:nvPr>
        </p:nvSpPr>
        <p:spPr/>
        <p:txBody>
          <a:bodyPr/>
          <a:lstStyle/>
          <a:p>
            <a:r>
              <a:rPr lang="en-US" dirty="0"/>
              <a:t>Policy Relevance: done by NGOs on a small population can’t tell how it will work if government implemented.</a:t>
            </a:r>
          </a:p>
          <a:p>
            <a:pPr lvl="1"/>
            <a:r>
              <a:rPr lang="en-US" dirty="0"/>
              <a:t>Do them this way because easy and testing theory.</a:t>
            </a:r>
          </a:p>
          <a:p>
            <a:r>
              <a:rPr lang="en-US" dirty="0" err="1"/>
              <a:t>Geneal</a:t>
            </a:r>
            <a:r>
              <a:rPr lang="en-US" dirty="0"/>
              <a:t> Equilibrium Effects</a:t>
            </a:r>
          </a:p>
          <a:p>
            <a:pPr lvl="1"/>
            <a:r>
              <a:rPr lang="en-US" dirty="0"/>
              <a:t>Program effects in small study may not generalize when scale-up</a:t>
            </a:r>
          </a:p>
          <a:p>
            <a:pPr lvl="1"/>
            <a:r>
              <a:rPr lang="en-US" dirty="0"/>
              <a:t>CCT’s – better human capital better jobs.</a:t>
            </a:r>
          </a:p>
          <a:p>
            <a:pPr lvl="2"/>
            <a:r>
              <a:rPr lang="en-US" dirty="0"/>
              <a:t>But what if everyone had higher education – still get paid more? No wages would go down because supply increases</a:t>
            </a:r>
          </a:p>
          <a:p>
            <a:r>
              <a:rPr lang="en-US" dirty="0"/>
              <a:t>Multiple hypothesis testing: if test enough things something will be significant.</a:t>
            </a:r>
          </a:p>
          <a:p>
            <a:pPr lvl="1"/>
            <a:r>
              <a:rPr lang="en-US" dirty="0"/>
              <a:t>Pre-analysis plans</a:t>
            </a:r>
          </a:p>
          <a:p>
            <a:pPr lvl="1"/>
            <a:r>
              <a:rPr lang="en-US" dirty="0"/>
              <a:t>Families of outcomes</a:t>
            </a:r>
          </a:p>
          <a:p>
            <a:pPr lvl="1"/>
            <a:r>
              <a:rPr lang="en-US" dirty="0"/>
              <a:t>Different tests for multiple hypotheses</a:t>
            </a:r>
          </a:p>
          <a:p>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42</a:t>
            </a:fld>
            <a:endParaRPr lang="en-US"/>
          </a:p>
        </p:txBody>
      </p:sp>
    </p:spTree>
    <p:extLst>
      <p:ext uri="{BB962C8B-B14F-4D97-AF65-F5344CB8AC3E}">
        <p14:creationId xmlns:p14="http://schemas.microsoft.com/office/powerpoint/2010/main" val="1624358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Hawthorne and John Henry Effects</a:t>
            </a:r>
          </a:p>
        </p:txBody>
      </p:sp>
      <p:sp>
        <p:nvSpPr>
          <p:cNvPr id="3" name="Content Placeholder 2"/>
          <p:cNvSpPr>
            <a:spLocks noGrp="1"/>
          </p:cNvSpPr>
          <p:nvPr>
            <p:ph idx="1"/>
          </p:nvPr>
        </p:nvSpPr>
        <p:spPr/>
        <p:txBody>
          <a:bodyPr/>
          <a:lstStyle/>
          <a:p>
            <a:r>
              <a:rPr lang="en-US" dirty="0"/>
              <a:t>Being evaluated can change the results or behavior</a:t>
            </a:r>
          </a:p>
          <a:p>
            <a:pPr lvl="1"/>
            <a:r>
              <a:rPr lang="en-US" sz="2200" dirty="0"/>
              <a:t>RCTs people know are being evaluated</a:t>
            </a:r>
          </a:p>
          <a:p>
            <a:pPr lvl="1"/>
            <a:r>
              <a:rPr lang="en-US" sz="2200" dirty="0"/>
              <a:t>Hawthorne – changes in the treatment group</a:t>
            </a:r>
          </a:p>
          <a:p>
            <a:pPr lvl="2"/>
            <a:r>
              <a:rPr lang="en-US" sz="2000" dirty="0"/>
              <a:t>Conscious of being observed or grateful, inducing behavior they would not otherwise.</a:t>
            </a:r>
          </a:p>
          <a:p>
            <a:pPr lvl="2"/>
            <a:r>
              <a:rPr lang="en-US" sz="2000" dirty="0"/>
              <a:t>Exert more effort on cognitive tests – look smarter.</a:t>
            </a:r>
          </a:p>
          <a:p>
            <a:pPr lvl="1"/>
            <a:r>
              <a:rPr lang="en-US" sz="2200" dirty="0"/>
              <a:t>John Henry – changes in the control group.</a:t>
            </a:r>
          </a:p>
          <a:p>
            <a:pPr lvl="2"/>
            <a:r>
              <a:rPr lang="en-US" sz="2000" dirty="0"/>
              <a:t>Comparison group demoralized not treated or compete</a:t>
            </a:r>
          </a:p>
          <a:p>
            <a:pPr lvl="1"/>
            <a:r>
              <a:rPr lang="en-US" dirty="0"/>
              <a:t>What to do?</a:t>
            </a:r>
          </a:p>
          <a:p>
            <a:pPr lvl="2"/>
            <a:r>
              <a:rPr lang="en-US" dirty="0"/>
              <a:t>Collect longer-term data</a:t>
            </a:r>
          </a:p>
          <a:p>
            <a:pPr lvl="2"/>
            <a:r>
              <a:rPr lang="en-US" dirty="0"/>
              <a:t>Program still going but evaluation not</a:t>
            </a:r>
          </a:p>
          <a:p>
            <a:pPr lvl="2"/>
            <a:r>
              <a:rPr lang="en-US" dirty="0"/>
              <a:t>See if same effects if not constant surveys happening</a:t>
            </a:r>
          </a:p>
          <a:p>
            <a:pPr lvl="1"/>
            <a:r>
              <a:rPr lang="en-US" dirty="0"/>
              <a:t>Have different social marketing arms  </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43</a:t>
            </a:fld>
            <a:endParaRPr lang="en-US"/>
          </a:p>
        </p:txBody>
      </p:sp>
    </p:spTree>
    <p:extLst>
      <p:ext uri="{BB962C8B-B14F-4D97-AF65-F5344CB8AC3E}">
        <p14:creationId xmlns:p14="http://schemas.microsoft.com/office/powerpoint/2010/main" val="3664987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Versus External Validity</a:t>
            </a:r>
          </a:p>
        </p:txBody>
      </p:sp>
      <p:sp>
        <p:nvSpPr>
          <p:cNvPr id="3" name="Content Placeholder 2"/>
          <p:cNvSpPr>
            <a:spLocks noGrp="1"/>
          </p:cNvSpPr>
          <p:nvPr>
            <p:ph idx="1"/>
          </p:nvPr>
        </p:nvSpPr>
        <p:spPr/>
        <p:txBody>
          <a:bodyPr/>
          <a:lstStyle/>
          <a:p>
            <a:r>
              <a:rPr lang="en-US" dirty="0"/>
              <a:t>Debate about what is more important</a:t>
            </a:r>
          </a:p>
          <a:p>
            <a:r>
              <a:rPr lang="en-US" dirty="0" err="1"/>
              <a:t>Dani</a:t>
            </a:r>
            <a:r>
              <a:rPr lang="en-US" dirty="0"/>
              <a:t> </a:t>
            </a:r>
            <a:r>
              <a:rPr lang="en-US" dirty="0" err="1"/>
              <a:t>Rodrik</a:t>
            </a:r>
            <a:r>
              <a:rPr lang="en-US" dirty="0"/>
              <a:t>: divide between micro and macro development</a:t>
            </a:r>
          </a:p>
          <a:p>
            <a:pPr lvl="1"/>
            <a:r>
              <a:rPr lang="en-US" dirty="0"/>
              <a:t>Macro – hard to experiment, but good external validity</a:t>
            </a:r>
          </a:p>
          <a:p>
            <a:pPr lvl="1"/>
            <a:r>
              <a:rPr lang="en-US" dirty="0"/>
              <a:t>Micro  -- can experiment, but external validity harder. </a:t>
            </a:r>
          </a:p>
          <a:p>
            <a:r>
              <a:rPr lang="en-US" dirty="0" err="1"/>
              <a:t>Randamista’s</a:t>
            </a:r>
            <a:r>
              <a:rPr lang="en-US" dirty="0"/>
              <a:t> – focus on internal validity</a:t>
            </a:r>
          </a:p>
          <a:p>
            <a:pPr lvl="1"/>
            <a:r>
              <a:rPr lang="en-US" dirty="0"/>
              <a:t>First get the right estimate, then think about external validity</a:t>
            </a:r>
          </a:p>
          <a:p>
            <a:pPr lvl="1"/>
            <a:r>
              <a:rPr lang="en-US" dirty="0"/>
              <a:t>Criticism that only papers using RCT designs publishing in higher level journals</a:t>
            </a:r>
          </a:p>
          <a:p>
            <a:pPr marL="344487"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44</a:t>
            </a:fld>
            <a:endParaRPr lang="en-US"/>
          </a:p>
        </p:txBody>
      </p:sp>
    </p:spTree>
    <p:extLst>
      <p:ext uri="{BB962C8B-B14F-4D97-AF65-F5344CB8AC3E}">
        <p14:creationId xmlns:p14="http://schemas.microsoft.com/office/powerpoint/2010/main" val="4030482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Your Research</a:t>
            </a:r>
          </a:p>
        </p:txBody>
      </p:sp>
      <p:sp>
        <p:nvSpPr>
          <p:cNvPr id="3" name="Content Placeholder 2"/>
          <p:cNvSpPr>
            <a:spLocks noGrp="1"/>
          </p:cNvSpPr>
          <p:nvPr>
            <p:ph idx="1"/>
          </p:nvPr>
        </p:nvSpPr>
        <p:spPr>
          <a:xfrm>
            <a:off x="457200" y="1057695"/>
            <a:ext cx="8229600" cy="4530725"/>
          </a:xfrm>
        </p:spPr>
        <p:txBody>
          <a:bodyPr/>
          <a:lstStyle/>
          <a:p>
            <a:r>
              <a:rPr lang="en-US" sz="2400" dirty="0"/>
              <a:t>Think about this debate when chose/pitch papers</a:t>
            </a:r>
          </a:p>
          <a:p>
            <a:r>
              <a:rPr lang="en-US" sz="2400" dirty="0"/>
              <a:t>If can’t do an RCT</a:t>
            </a:r>
          </a:p>
          <a:p>
            <a:pPr lvl="1"/>
            <a:r>
              <a:rPr lang="en-US" sz="2200" dirty="0"/>
              <a:t>Pick an outcome that is important and can’t do with RCT</a:t>
            </a:r>
          </a:p>
          <a:p>
            <a:pPr lvl="2"/>
            <a:r>
              <a:rPr lang="en-US" sz="2000" dirty="0"/>
              <a:t>Mortality – unless mortality rates are high will never have enough sample with RCT</a:t>
            </a:r>
          </a:p>
          <a:p>
            <a:pPr lvl="1"/>
            <a:r>
              <a:rPr lang="en-US" sz="2200" dirty="0"/>
              <a:t>Work on questions where randomization difficult</a:t>
            </a:r>
          </a:p>
          <a:p>
            <a:pPr lvl="2"/>
            <a:r>
              <a:rPr lang="en-US" sz="2000" dirty="0"/>
              <a:t>But make sure still have some good identification.</a:t>
            </a:r>
          </a:p>
          <a:p>
            <a:pPr lvl="1"/>
            <a:r>
              <a:rPr lang="en-US" sz="2200" dirty="0"/>
              <a:t>Look at effects on really big important policies where you want the real world estimate</a:t>
            </a:r>
          </a:p>
          <a:p>
            <a:pPr lvl="2"/>
            <a:r>
              <a:rPr lang="en-US" sz="2000" dirty="0"/>
              <a:t>Point out why RCTs may not scale up etc.</a:t>
            </a:r>
          </a:p>
          <a:p>
            <a:pPr lvl="1"/>
            <a:r>
              <a:rPr lang="en-US" sz="2200" dirty="0"/>
              <a:t>Highlight the external validity (and internal) of your results.</a:t>
            </a:r>
          </a:p>
          <a:p>
            <a:pPr lvl="1"/>
            <a:r>
              <a:rPr lang="en-US" sz="2200" dirty="0"/>
              <a:t>Historical or longer-term results can’t get with RCT</a:t>
            </a:r>
          </a:p>
        </p:txBody>
      </p:sp>
      <p:sp>
        <p:nvSpPr>
          <p:cNvPr id="4" name="Slide Number Placeholder 3"/>
          <p:cNvSpPr>
            <a:spLocks noGrp="1"/>
          </p:cNvSpPr>
          <p:nvPr>
            <p:ph type="sldNum" sz="quarter" idx="12"/>
          </p:nvPr>
        </p:nvSpPr>
        <p:spPr/>
        <p:txBody>
          <a:bodyPr/>
          <a:lstStyle/>
          <a:p>
            <a:fld id="{D4BED497-106E-EA49-9826-2D548DF30CC3}" type="slidenum">
              <a:rPr lang="en-US" smtClean="0"/>
              <a:pPr/>
              <a:t>45</a:t>
            </a:fld>
            <a:endParaRPr lang="en-US"/>
          </a:p>
        </p:txBody>
      </p:sp>
    </p:spTree>
    <p:extLst>
      <p:ext uri="{BB962C8B-B14F-4D97-AF65-F5344CB8AC3E}">
        <p14:creationId xmlns:p14="http://schemas.microsoft.com/office/powerpoint/2010/main" val="99456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5DFAC-1756-6D4E-9587-864634BCD50E}" type="slidenum">
              <a:rPr lang="en-US" sz="1200">
                <a:latin typeface="Garamond" charset="0"/>
              </a:rPr>
              <a:pPr eaLnBrk="1" hangingPunct="1"/>
              <a:t>46</a:t>
            </a:fld>
            <a:endParaRPr lang="en-US" sz="1200">
              <a:latin typeface="Garamond" charset="0"/>
            </a:endParaRPr>
          </a:p>
        </p:txBody>
      </p:sp>
      <p:sp>
        <p:nvSpPr>
          <p:cNvPr id="59394" name="Rectangle 2"/>
          <p:cNvSpPr>
            <a:spLocks noGrp="1" noChangeArrowheads="1"/>
          </p:cNvSpPr>
          <p:nvPr>
            <p:ph type="title"/>
          </p:nvPr>
        </p:nvSpPr>
        <p:spPr/>
        <p:txBody>
          <a:bodyPr/>
          <a:lstStyle/>
          <a:p>
            <a:pPr eaLnBrk="1" hangingPunct="1"/>
            <a:r>
              <a:rPr lang="en-US">
                <a:latin typeface="Garamond" charset="0"/>
              </a:rPr>
              <a:t>Estimating the Counterfactual</a:t>
            </a:r>
          </a:p>
        </p:txBody>
      </p:sp>
      <p:sp>
        <p:nvSpPr>
          <p:cNvPr id="59395" name="Rectangle 3"/>
          <p:cNvSpPr>
            <a:spLocks noGrp="1" noChangeArrowheads="1"/>
          </p:cNvSpPr>
          <p:nvPr>
            <p:ph type="body" idx="1"/>
          </p:nvPr>
        </p:nvSpPr>
        <p:spPr/>
        <p:txBody>
          <a:bodyPr/>
          <a:lstStyle/>
          <a:p>
            <a:pPr eaLnBrk="1" hangingPunct="1"/>
            <a:r>
              <a:rPr lang="en-US" dirty="0">
                <a:latin typeface="Arial" charset="0"/>
              </a:rPr>
              <a:t>Other methods to find a counterfactual include:</a:t>
            </a:r>
          </a:p>
          <a:p>
            <a:pPr lvl="1" eaLnBrk="1" hangingPunct="1"/>
            <a:r>
              <a:rPr lang="en-US" dirty="0">
                <a:latin typeface="Arial" charset="0"/>
                <a:ea typeface="Arial" charset="0"/>
                <a:cs typeface="Arial" charset="0"/>
              </a:rPr>
              <a:t>Double Difference </a:t>
            </a:r>
          </a:p>
          <a:p>
            <a:pPr lvl="1"/>
            <a:r>
              <a:rPr lang="en-US" dirty="0">
                <a:latin typeface="Arial" charset="0"/>
                <a:ea typeface="Arial" charset="0"/>
                <a:cs typeface="Arial" charset="0"/>
              </a:rPr>
              <a:t>Regression discontinuity design</a:t>
            </a:r>
          </a:p>
          <a:p>
            <a:pPr marL="344487" lvl="1" indent="0">
              <a:buNone/>
            </a:pPr>
            <a:endParaRPr lang="en-US" dirty="0">
              <a:latin typeface="Arial" charset="0"/>
              <a:ea typeface="Arial" charset="0"/>
              <a:cs typeface="Arial" charset="0"/>
            </a:endParaRPr>
          </a:p>
          <a:p>
            <a:pPr marL="344487" lvl="1" indent="0">
              <a:buNone/>
            </a:pPr>
            <a:r>
              <a:rPr lang="en-US" dirty="0">
                <a:latin typeface="Arial" charset="0"/>
                <a:ea typeface="Arial" charset="0"/>
                <a:cs typeface="Arial" charset="0"/>
              </a:rPr>
              <a:t>These methods I do not cover:</a:t>
            </a:r>
          </a:p>
          <a:p>
            <a:pPr lvl="1"/>
            <a:r>
              <a:rPr lang="en-US" dirty="0">
                <a:latin typeface="Arial" charset="0"/>
                <a:ea typeface="Arial" charset="0"/>
                <a:cs typeface="Arial" charset="0"/>
              </a:rPr>
              <a:t>Natural experiments: program roll out</a:t>
            </a:r>
            <a:endParaRPr lang="en-US" sz="2800" dirty="0">
              <a:latin typeface="Arial" charset="0"/>
              <a:ea typeface="Arial" charset="0"/>
              <a:cs typeface="Arial" charset="0"/>
            </a:endParaRPr>
          </a:p>
          <a:p>
            <a:pPr lvl="1"/>
            <a:r>
              <a:rPr lang="en-US" dirty="0">
                <a:latin typeface="Arial" charset="0"/>
                <a:ea typeface="Arial" charset="0"/>
                <a:cs typeface="Arial" charset="0"/>
              </a:rPr>
              <a:t>Instrumental variables</a:t>
            </a:r>
          </a:p>
          <a:p>
            <a:pPr lvl="1" eaLnBrk="1" hangingPunct="1"/>
            <a:r>
              <a:rPr lang="en-US" dirty="0">
                <a:latin typeface="Arial" charset="0"/>
                <a:ea typeface="Arial" charset="0"/>
                <a:cs typeface="Arial" charset="0"/>
              </a:rPr>
              <a:t>Propensity-score matching</a:t>
            </a:r>
          </a:p>
          <a:p>
            <a:pPr eaLnBrk="1" hangingPunct="1"/>
            <a:endParaRPr lang="en-US" dirty="0">
              <a:latin typeface="Arial" charset="0"/>
            </a:endParaRPr>
          </a:p>
        </p:txBody>
      </p:sp>
    </p:spTree>
    <p:extLst>
      <p:ext uri="{BB962C8B-B14F-4D97-AF65-F5344CB8AC3E}">
        <p14:creationId xmlns:p14="http://schemas.microsoft.com/office/powerpoint/2010/main" val="181027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Differences or</a:t>
            </a:r>
            <a:br>
              <a:rPr lang="en-US" dirty="0"/>
            </a:br>
            <a:r>
              <a:rPr lang="en-US" dirty="0"/>
              <a:t>Differences-in-Differences (D-D)</a:t>
            </a:r>
          </a:p>
        </p:txBody>
      </p:sp>
      <p:sp>
        <p:nvSpPr>
          <p:cNvPr id="3" name="Content Placeholder 2"/>
          <p:cNvSpPr>
            <a:spLocks noGrp="1"/>
          </p:cNvSpPr>
          <p:nvPr>
            <p:ph idx="1"/>
          </p:nvPr>
        </p:nvSpPr>
        <p:spPr>
          <a:xfrm>
            <a:off x="457200" y="1514765"/>
            <a:ext cx="8229600" cy="4530725"/>
          </a:xfrm>
        </p:spPr>
        <p:txBody>
          <a:bodyPr/>
          <a:lstStyle/>
          <a:p>
            <a:pPr marL="0" indent="0">
              <a:buNone/>
            </a:pPr>
            <a:r>
              <a:rPr lang="en-US" u="sng" dirty="0"/>
              <a:t>Key Features</a:t>
            </a:r>
            <a:endParaRPr lang="en-US" dirty="0"/>
          </a:p>
          <a:p>
            <a:pPr lvl="0"/>
            <a:r>
              <a:rPr lang="en-US" dirty="0"/>
              <a:t>Can be applied when the program assignment rules are  less clear</a:t>
            </a:r>
          </a:p>
          <a:p>
            <a:pPr lvl="0"/>
            <a:r>
              <a:rPr lang="en-US" dirty="0"/>
              <a:t>when randomization or regression discontinuity are not feasible</a:t>
            </a:r>
          </a:p>
          <a:p>
            <a:pPr lvl="0"/>
            <a:r>
              <a:rPr lang="en-US" dirty="0"/>
              <a:t>Requires at min: data prior to and after an intervention and policy change. </a:t>
            </a:r>
          </a:p>
          <a:p>
            <a:pPr lvl="0"/>
            <a:r>
              <a:rPr lang="en-US" dirty="0"/>
              <a:t>Assumption: parallel trends</a:t>
            </a:r>
          </a:p>
          <a:p>
            <a:pPr lvl="1"/>
            <a:r>
              <a:rPr lang="en-US" sz="2400" dirty="0"/>
              <a:t>Need at least two periods of pre-intervention data to test this.</a:t>
            </a:r>
          </a:p>
          <a:p>
            <a:r>
              <a:rPr lang="en-US" dirty="0"/>
              <a:t>Can also run a D-D model with a randomized experiment</a:t>
            </a:r>
          </a:p>
          <a:p>
            <a:pPr lvl="1"/>
            <a:r>
              <a:rPr lang="en-US" dirty="0"/>
              <a:t>Controls for any potential baseline differences in non-time varying variables</a:t>
            </a:r>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47</a:t>
            </a:fld>
            <a:endParaRPr lang="en-US"/>
          </a:p>
        </p:txBody>
      </p:sp>
    </p:spTree>
    <p:extLst>
      <p:ext uri="{BB962C8B-B14F-4D97-AF65-F5344CB8AC3E}">
        <p14:creationId xmlns:p14="http://schemas.microsoft.com/office/powerpoint/2010/main" val="3061072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Differences </a:t>
            </a:r>
          </a:p>
        </p:txBody>
      </p:sp>
      <p:sp>
        <p:nvSpPr>
          <p:cNvPr id="3" name="Content Placeholder 2"/>
          <p:cNvSpPr>
            <a:spLocks noGrp="1"/>
          </p:cNvSpPr>
          <p:nvPr>
            <p:ph idx="1"/>
          </p:nvPr>
        </p:nvSpPr>
        <p:spPr>
          <a:xfrm>
            <a:off x="457200" y="1386165"/>
            <a:ext cx="8229600" cy="2343237"/>
          </a:xfrm>
        </p:spPr>
        <p:txBody>
          <a:bodyPr/>
          <a:lstStyle/>
          <a:p>
            <a:pPr marL="0" indent="0">
              <a:buNone/>
            </a:pPr>
            <a:r>
              <a:rPr lang="en-US" u="sng" dirty="0"/>
              <a:t>Set-Up: </a:t>
            </a:r>
            <a:endParaRPr lang="en-US" dirty="0"/>
          </a:p>
          <a:p>
            <a:pPr lvl="0"/>
            <a:r>
              <a:rPr lang="en-US" dirty="0"/>
              <a:t>Have a Treatment (T) and Comparison (C) group</a:t>
            </a:r>
          </a:p>
          <a:p>
            <a:pPr lvl="0"/>
            <a:r>
              <a:rPr lang="en-US" dirty="0"/>
              <a:t>Have data from at least 2 periods</a:t>
            </a:r>
          </a:p>
          <a:p>
            <a:pPr lvl="1"/>
            <a:r>
              <a:rPr lang="en-US" sz="2400" dirty="0"/>
              <a:t>Period 0: Before the intervention (baseline)</a:t>
            </a:r>
          </a:p>
          <a:p>
            <a:pPr lvl="1"/>
            <a:r>
              <a:rPr lang="en-US" sz="2400" dirty="0"/>
              <a:t>Period 1: After the intervention (follow-up)</a:t>
            </a:r>
          </a:p>
          <a:p>
            <a:pPr marL="344487" lvl="1" indent="0">
              <a:buNone/>
            </a:pPr>
            <a:endParaRPr lang="en-US" sz="2400"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97261761"/>
              </p:ext>
            </p:extLst>
          </p:nvPr>
        </p:nvGraphicFramePr>
        <p:xfrm>
          <a:off x="292407" y="3600802"/>
          <a:ext cx="8536410" cy="2053028"/>
        </p:xfrm>
        <a:graphic>
          <a:graphicData uri="http://schemas.openxmlformats.org/presentationml/2006/ole">
            <mc:AlternateContent xmlns:mc="http://schemas.openxmlformats.org/markup-compatibility/2006">
              <mc:Choice xmlns:v="urn:schemas-microsoft-com:vml" Requires="v">
                <p:oleObj spid="_x0000_s19519" name="Document" r:id="rId3" imgW="5486400" imgH="1092200" progId="Word.Document.12">
                  <p:embed/>
                </p:oleObj>
              </mc:Choice>
              <mc:Fallback>
                <p:oleObj name="Document" r:id="rId3" imgW="5486400" imgH="1092200" progId="Word.Document.12">
                  <p:embed/>
                  <p:pic>
                    <p:nvPicPr>
                      <p:cNvPr id="0" name=""/>
                      <p:cNvPicPr/>
                      <p:nvPr/>
                    </p:nvPicPr>
                    <p:blipFill>
                      <a:blip r:embed="rId4"/>
                      <a:stretch>
                        <a:fillRect/>
                      </a:stretch>
                    </p:blipFill>
                    <p:spPr>
                      <a:xfrm>
                        <a:off x="292407" y="3600802"/>
                        <a:ext cx="8536410" cy="2053028"/>
                      </a:xfrm>
                      <a:prstGeom prst="rect">
                        <a:avLst/>
                      </a:prstGeom>
                    </p:spPr>
                  </p:pic>
                </p:oleObj>
              </mc:Fallback>
            </mc:AlternateContent>
          </a:graphicData>
        </a:graphic>
      </p:graphicFrame>
      <p:sp>
        <p:nvSpPr>
          <p:cNvPr id="8" name="Content Placeholder 2"/>
          <p:cNvSpPr txBox="1">
            <a:spLocks/>
          </p:cNvSpPr>
          <p:nvPr/>
        </p:nvSpPr>
        <p:spPr bwMode="auto">
          <a:xfrm>
            <a:off x="292407" y="5910967"/>
            <a:ext cx="8229600" cy="23432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4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2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0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18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18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marL="344487" lvl="1" indent="0">
              <a:buFont typeface="Arial" charset="0"/>
              <a:buNone/>
            </a:pPr>
            <a:r>
              <a:rPr lang="en-US" sz="2400" dirty="0"/>
              <a:t>What is the counterfactual?</a:t>
            </a:r>
          </a:p>
        </p:txBody>
      </p:sp>
    </p:spTree>
    <p:extLst>
      <p:ext uri="{BB962C8B-B14F-4D97-AF65-F5344CB8AC3E}">
        <p14:creationId xmlns:p14="http://schemas.microsoft.com/office/powerpoint/2010/main" val="1851915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Differences </a:t>
            </a:r>
          </a:p>
        </p:txBody>
      </p:sp>
      <p:sp>
        <p:nvSpPr>
          <p:cNvPr id="3" name="Content Placeholder 2"/>
          <p:cNvSpPr>
            <a:spLocks noGrp="1"/>
          </p:cNvSpPr>
          <p:nvPr>
            <p:ph idx="1"/>
          </p:nvPr>
        </p:nvSpPr>
        <p:spPr>
          <a:xfrm>
            <a:off x="457200" y="1386165"/>
            <a:ext cx="8229600" cy="2343237"/>
          </a:xfrm>
        </p:spPr>
        <p:txBody>
          <a:bodyPr/>
          <a:lstStyle/>
          <a:p>
            <a:pPr marL="0" indent="0">
              <a:buNone/>
            </a:pPr>
            <a:r>
              <a:rPr lang="en-US" u="sng" dirty="0"/>
              <a:t>Set-Up: </a:t>
            </a:r>
            <a:endParaRPr lang="en-US" dirty="0"/>
          </a:p>
          <a:p>
            <a:pPr lvl="0"/>
            <a:r>
              <a:rPr lang="en-US" dirty="0"/>
              <a:t>Have a Treatment (T) and Comparison (C) group</a:t>
            </a:r>
          </a:p>
          <a:p>
            <a:pPr lvl="0"/>
            <a:r>
              <a:rPr lang="en-US" dirty="0"/>
              <a:t>Have data from at least 2 periods</a:t>
            </a:r>
          </a:p>
          <a:p>
            <a:pPr lvl="1"/>
            <a:r>
              <a:rPr lang="en-US" sz="2400" dirty="0"/>
              <a:t>Period 0: Before the intervention (baseline)</a:t>
            </a:r>
          </a:p>
          <a:p>
            <a:pPr lvl="1"/>
            <a:r>
              <a:rPr lang="en-US" sz="2400" dirty="0"/>
              <a:t>Period 1: After the intervention (follow-up)</a:t>
            </a:r>
          </a:p>
          <a:p>
            <a:pPr marL="344487" lvl="1" indent="0">
              <a:buNone/>
            </a:pPr>
            <a:endParaRPr lang="en-US" sz="2400"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31720230"/>
              </p:ext>
            </p:extLst>
          </p:nvPr>
        </p:nvGraphicFramePr>
        <p:xfrm>
          <a:off x="292407" y="3600802"/>
          <a:ext cx="8536410" cy="2053028"/>
        </p:xfrm>
        <a:graphic>
          <a:graphicData uri="http://schemas.openxmlformats.org/presentationml/2006/ole">
            <mc:AlternateContent xmlns:mc="http://schemas.openxmlformats.org/markup-compatibility/2006">
              <mc:Choice xmlns:v="urn:schemas-microsoft-com:vml" Requires="v">
                <p:oleObj spid="_x0000_s1087" name="Document" r:id="rId3" imgW="5486400" imgH="1092200" progId="Word.Document.12">
                  <p:embed/>
                </p:oleObj>
              </mc:Choice>
              <mc:Fallback>
                <p:oleObj name="Document" r:id="rId3" imgW="5486400" imgH="1092200" progId="Word.Document.12">
                  <p:embed/>
                  <p:pic>
                    <p:nvPicPr>
                      <p:cNvPr id="0" name=""/>
                      <p:cNvPicPr/>
                      <p:nvPr/>
                    </p:nvPicPr>
                    <p:blipFill>
                      <a:blip r:embed="rId4"/>
                      <a:stretch>
                        <a:fillRect/>
                      </a:stretch>
                    </p:blipFill>
                    <p:spPr>
                      <a:xfrm>
                        <a:off x="292407" y="3600802"/>
                        <a:ext cx="8536410" cy="2053028"/>
                      </a:xfrm>
                      <a:prstGeom prst="rect">
                        <a:avLst/>
                      </a:prstGeom>
                    </p:spPr>
                  </p:pic>
                </p:oleObj>
              </mc:Fallback>
            </mc:AlternateContent>
          </a:graphicData>
        </a:graphic>
      </p:graphicFrame>
      <p:sp>
        <p:nvSpPr>
          <p:cNvPr id="7" name="Content Placeholder 2"/>
          <p:cNvSpPr txBox="1">
            <a:spLocks/>
          </p:cNvSpPr>
          <p:nvPr/>
        </p:nvSpPr>
        <p:spPr bwMode="auto">
          <a:xfrm>
            <a:off x="292407" y="5793869"/>
            <a:ext cx="8229600" cy="78080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4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2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0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18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18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pPr marL="344487" lvl="1" indent="0">
              <a:buFont typeface="Arial" charset="0"/>
              <a:buNone/>
            </a:pPr>
            <a:r>
              <a:rPr lang="en-US" sz="2400" dirty="0"/>
              <a:t>Counterfactual (in red): Change in outcomes for the comparison group.</a:t>
            </a:r>
          </a:p>
        </p:txBody>
      </p:sp>
    </p:spTree>
    <p:extLst>
      <p:ext uri="{BB962C8B-B14F-4D97-AF65-F5344CB8AC3E}">
        <p14:creationId xmlns:p14="http://schemas.microsoft.com/office/powerpoint/2010/main" val="10701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Randomization</a:t>
            </a:r>
          </a:p>
        </p:txBody>
      </p:sp>
      <p:sp>
        <p:nvSpPr>
          <p:cNvPr id="3" name="Content Placeholder 2"/>
          <p:cNvSpPr>
            <a:spLocks noGrp="1"/>
          </p:cNvSpPr>
          <p:nvPr>
            <p:ph idx="1"/>
          </p:nvPr>
        </p:nvSpPr>
        <p:spPr/>
        <p:txBody>
          <a:bodyPr/>
          <a:lstStyle/>
          <a:p>
            <a:r>
              <a:rPr lang="en-US" dirty="0"/>
              <a:t>1747 James Lind “father of clinic trials” </a:t>
            </a:r>
          </a:p>
          <a:p>
            <a:pPr lvl="1"/>
            <a:r>
              <a:rPr lang="en-US" dirty="0"/>
              <a:t>Introduced concept of control and experimental group.</a:t>
            </a:r>
          </a:p>
          <a:p>
            <a:pPr lvl="1"/>
            <a:r>
              <a:rPr lang="en-US" dirty="0"/>
              <a:t>Demonstrated the benefits of citrus fruits in preventing scurvy using a scientific experiment.</a:t>
            </a:r>
          </a:p>
          <a:p>
            <a:pPr lvl="1"/>
            <a:r>
              <a:rPr lang="en-US" dirty="0"/>
              <a:t>Method of randomly assigning subjects came later.</a:t>
            </a:r>
          </a:p>
          <a:p>
            <a:pPr lvl="1"/>
            <a:r>
              <a:rPr lang="en-US" dirty="0"/>
              <a:t>Read: Duncan P. Thomas. 1997. “Sailors, Scurvy and Science,” </a:t>
            </a:r>
            <a:r>
              <a:rPr lang="en-US" i="1" dirty="0"/>
              <a:t>Journal of the Royal Society of Medicine</a:t>
            </a:r>
            <a:r>
              <a:rPr lang="en-US" dirty="0"/>
              <a:t>, 90:50-54. </a:t>
            </a:r>
          </a:p>
          <a:p>
            <a:pPr marL="344487"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a:t>
            </a:fld>
            <a:endParaRPr lang="en-US"/>
          </a:p>
        </p:txBody>
      </p:sp>
    </p:spTree>
    <p:extLst>
      <p:ext uri="{BB962C8B-B14F-4D97-AF65-F5344CB8AC3E}">
        <p14:creationId xmlns:p14="http://schemas.microsoft.com/office/powerpoint/2010/main" val="2280335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86166"/>
            <a:ext cx="8229600" cy="1475186"/>
          </a:xfrm>
        </p:spPr>
        <p:txBody>
          <a:bodyPr/>
          <a:lstStyle/>
          <a:p>
            <a:pPr marL="0" indent="0">
              <a:buNone/>
            </a:pPr>
            <a:r>
              <a:rPr lang="en-US" dirty="0"/>
              <a:t>Counterfactual: two ways to think about counterfactual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indent="-457200">
              <a:buFont typeface="+mj-lt"/>
              <a:buAutoNum type="arabicPeriod"/>
            </a:pPr>
            <a:r>
              <a:rPr lang="en-US" dirty="0"/>
              <a:t>DD1: Controls for changes over time</a:t>
            </a:r>
          </a:p>
          <a:p>
            <a:pPr marL="784225" lvl="1" indent="-457200"/>
            <a:r>
              <a:rPr lang="en-US" dirty="0"/>
              <a:t>Controls for time invariant differences in observable</a:t>
            </a:r>
          </a:p>
          <a:p>
            <a:pPr marL="457200" indent="-457200">
              <a:buFont typeface="+mj-lt"/>
              <a:buAutoNum type="arabicPeriod"/>
            </a:pPr>
            <a:r>
              <a:rPr lang="en-US" dirty="0"/>
              <a:t>DD2: Control for baseline differences between T and C</a:t>
            </a:r>
          </a:p>
          <a:p>
            <a:pPr marL="784225" lvl="1" indent="-457200"/>
            <a:r>
              <a:rPr lang="en-US" dirty="0"/>
              <a:t>Controls for time invariant observable an unobservable</a:t>
            </a:r>
          </a:p>
          <a:p>
            <a:pPr marL="0" indent="0">
              <a:buNone/>
            </a:pPr>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50</a:t>
            </a:fld>
            <a:endParaRPr lang="en-US"/>
          </a:p>
        </p:txBody>
      </p:sp>
      <p:pic>
        <p:nvPicPr>
          <p:cNvPr id="8" name="Picture 7"/>
          <p:cNvPicPr>
            <a:picLocks noChangeAspect="1"/>
          </p:cNvPicPr>
          <p:nvPr/>
        </p:nvPicPr>
        <p:blipFill>
          <a:blip r:embed="rId2"/>
          <a:stretch>
            <a:fillRect/>
          </a:stretch>
        </p:blipFill>
        <p:spPr>
          <a:xfrm>
            <a:off x="99046" y="1816475"/>
            <a:ext cx="8647808" cy="2218351"/>
          </a:xfrm>
          <a:prstGeom prst="rect">
            <a:avLst/>
          </a:prstGeom>
        </p:spPr>
      </p:pic>
    </p:spTree>
    <p:extLst>
      <p:ext uri="{BB962C8B-B14F-4D97-AF65-F5344CB8AC3E}">
        <p14:creationId xmlns:p14="http://schemas.microsoft.com/office/powerpoint/2010/main" val="1615632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Differences </a:t>
            </a:r>
          </a:p>
        </p:txBody>
      </p:sp>
      <p:sp>
        <p:nvSpPr>
          <p:cNvPr id="3" name="Content Placeholder 2"/>
          <p:cNvSpPr>
            <a:spLocks noGrp="1"/>
          </p:cNvSpPr>
          <p:nvPr>
            <p:ph idx="1"/>
          </p:nvPr>
        </p:nvSpPr>
        <p:spPr>
          <a:xfrm>
            <a:off x="457200" y="1815035"/>
            <a:ext cx="8229600" cy="3298569"/>
          </a:xfrm>
        </p:spPr>
        <p:txBody>
          <a:bodyPr/>
          <a:lstStyle/>
          <a:p>
            <a:pPr marL="344487" lvl="1" indent="0">
              <a:buNone/>
            </a:pPr>
            <a:r>
              <a:rPr lang="en-US" sz="2400" b="1" dirty="0"/>
              <a:t>Assumption</a:t>
            </a:r>
            <a:r>
              <a:rPr lang="en-US" sz="2400" dirty="0"/>
              <a:t> (parallel trends): The change in the outcomes variables in the absence of the program in the treatment area [for beneficiaries] is the same as the change in the program in the comparison areas [non-beneficiaries]</a:t>
            </a:r>
          </a:p>
          <a:p>
            <a:pPr lvl="0"/>
            <a:r>
              <a:rPr lang="en-US" dirty="0"/>
              <a:t>Cannot test  assumption, can’t see what the change in outcomes for the treatment group would have been if they had not had the program</a:t>
            </a:r>
          </a:p>
          <a:p>
            <a:pPr lvl="0"/>
            <a:r>
              <a:rPr lang="en-US" dirty="0"/>
              <a:t>Check parallel trends before the program:</a:t>
            </a:r>
          </a:p>
          <a:p>
            <a:pPr lvl="1"/>
            <a:r>
              <a:rPr lang="en-US" dirty="0"/>
              <a:t>Need two periods of data </a:t>
            </a:r>
          </a:p>
          <a:p>
            <a:pPr lvl="1"/>
            <a:r>
              <a:rPr lang="en-US" dirty="0"/>
              <a:t>check if change in outcomes before the program between the treatment and comparison area are the same. </a:t>
            </a:r>
          </a:p>
          <a:p>
            <a:pPr lvl="1"/>
            <a:r>
              <a:rPr lang="en-US" dirty="0"/>
              <a:t>If they are hopefully the assumption will hold.</a:t>
            </a:r>
          </a:p>
          <a:p>
            <a:pPr marL="344487" lvl="1" indent="0">
              <a:buNone/>
            </a:pPr>
            <a:endParaRPr lang="en-US" sz="2400" dirty="0"/>
          </a:p>
          <a:p>
            <a:pPr marL="344487" lvl="1" indent="0">
              <a:buNone/>
            </a:pPr>
            <a:endParaRPr lang="en-US" sz="2400" dirty="0"/>
          </a:p>
          <a:p>
            <a:pPr marL="344487" lvl="1" indent="0">
              <a:buNone/>
            </a:pPr>
            <a:endParaRPr lang="en-US" sz="2400"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84931206"/>
              </p:ext>
            </p:extLst>
          </p:nvPr>
        </p:nvGraphicFramePr>
        <p:xfrm>
          <a:off x="751329" y="1013094"/>
          <a:ext cx="8898695" cy="623422"/>
        </p:xfrm>
        <a:graphic>
          <a:graphicData uri="http://schemas.openxmlformats.org/presentationml/2006/ole">
            <mc:AlternateContent xmlns:mc="http://schemas.openxmlformats.org/markup-compatibility/2006">
              <mc:Choice xmlns:v="urn:schemas-microsoft-com:vml" Requires="v">
                <p:oleObj spid="_x0000_s20542" name="Document" r:id="rId3" imgW="5486400" imgH="177800" progId="Word.Document.12">
                  <p:embed/>
                </p:oleObj>
              </mc:Choice>
              <mc:Fallback>
                <p:oleObj name="Document" r:id="rId3" imgW="5486400" imgH="177800" progId="Word.Document.12">
                  <p:embed/>
                  <p:pic>
                    <p:nvPicPr>
                      <p:cNvPr id="0" name=""/>
                      <p:cNvPicPr/>
                      <p:nvPr/>
                    </p:nvPicPr>
                    <p:blipFill>
                      <a:blip r:embed="rId4"/>
                      <a:stretch>
                        <a:fillRect/>
                      </a:stretch>
                    </p:blipFill>
                    <p:spPr>
                      <a:xfrm>
                        <a:off x="751329" y="1013094"/>
                        <a:ext cx="8898695" cy="623422"/>
                      </a:xfrm>
                      <a:prstGeom prst="rect">
                        <a:avLst/>
                      </a:prstGeom>
                    </p:spPr>
                  </p:pic>
                </p:oleObj>
              </mc:Fallback>
            </mc:AlternateContent>
          </a:graphicData>
        </a:graphic>
      </p:graphicFrame>
    </p:spTree>
    <p:extLst>
      <p:ext uri="{BB962C8B-B14F-4D97-AF65-F5344CB8AC3E}">
        <p14:creationId xmlns:p14="http://schemas.microsoft.com/office/powerpoint/2010/main" val="159449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Differences - Graph</a:t>
            </a:r>
          </a:p>
        </p:txBody>
      </p:sp>
      <p:sp>
        <p:nvSpPr>
          <p:cNvPr id="4" name="Slide Number Placeholder 3"/>
          <p:cNvSpPr>
            <a:spLocks noGrp="1"/>
          </p:cNvSpPr>
          <p:nvPr>
            <p:ph type="sldNum" sz="quarter" idx="12"/>
          </p:nvPr>
        </p:nvSpPr>
        <p:spPr/>
        <p:txBody>
          <a:bodyPr/>
          <a:lstStyle/>
          <a:p>
            <a:fld id="{D4BED497-106E-EA49-9826-2D548DF30CC3}" type="slidenum">
              <a:rPr lang="en-US" smtClean="0"/>
              <a:pPr/>
              <a:t>52</a:t>
            </a:fld>
            <a:endParaRPr lang="en-US"/>
          </a:p>
        </p:txBody>
      </p:sp>
      <p:pic>
        <p:nvPicPr>
          <p:cNvPr id="5" name="Picture 4"/>
          <p:cNvPicPr>
            <a:picLocks noChangeAspect="1"/>
          </p:cNvPicPr>
          <p:nvPr/>
        </p:nvPicPr>
        <p:blipFill>
          <a:blip r:embed="rId2"/>
          <a:stretch>
            <a:fillRect/>
          </a:stretch>
        </p:blipFill>
        <p:spPr>
          <a:xfrm>
            <a:off x="543392" y="1600200"/>
            <a:ext cx="8435507" cy="5100638"/>
          </a:xfrm>
          <a:prstGeom prst="rect">
            <a:avLst/>
          </a:prstGeom>
        </p:spPr>
      </p:pic>
    </p:spTree>
    <p:extLst>
      <p:ext uri="{BB962C8B-B14F-4D97-AF65-F5344CB8AC3E}">
        <p14:creationId xmlns:p14="http://schemas.microsoft.com/office/powerpoint/2010/main" val="2114027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 Regression</a:t>
            </a:r>
          </a:p>
        </p:txBody>
      </p:sp>
      <p:sp>
        <p:nvSpPr>
          <p:cNvPr id="4" name="Slide Number Placeholder 3"/>
          <p:cNvSpPr>
            <a:spLocks noGrp="1"/>
          </p:cNvSpPr>
          <p:nvPr>
            <p:ph type="sldNum" sz="quarter" idx="12"/>
          </p:nvPr>
        </p:nvSpPr>
        <p:spPr/>
        <p:txBody>
          <a:bodyPr/>
          <a:lstStyle/>
          <a:p>
            <a:fld id="{D4BED497-106E-EA49-9826-2D548DF30CC3}" type="slidenum">
              <a:rPr lang="en-US" smtClean="0"/>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8850009"/>
              </p:ext>
            </p:extLst>
          </p:nvPr>
        </p:nvGraphicFramePr>
        <p:xfrm>
          <a:off x="337855" y="1428925"/>
          <a:ext cx="13004805" cy="421452"/>
        </p:xfrm>
        <a:graphic>
          <a:graphicData uri="http://schemas.openxmlformats.org/presentationml/2006/ole">
            <mc:AlternateContent xmlns:mc="http://schemas.openxmlformats.org/markup-compatibility/2006">
              <mc:Choice xmlns:v="urn:schemas-microsoft-com:vml" Requires="v">
                <p:oleObj spid="_x0000_s22646" name="Document" r:id="rId3" imgW="5486400" imgH="177800" progId="Word.Document.12">
                  <p:embed/>
                </p:oleObj>
              </mc:Choice>
              <mc:Fallback>
                <p:oleObj name="Document" r:id="rId3" imgW="5486400" imgH="177800" progId="Word.Document.12">
                  <p:embed/>
                  <p:pic>
                    <p:nvPicPr>
                      <p:cNvPr id="0" name=""/>
                      <p:cNvPicPr/>
                      <p:nvPr/>
                    </p:nvPicPr>
                    <p:blipFill>
                      <a:blip r:embed="rId4"/>
                      <a:stretch>
                        <a:fillRect/>
                      </a:stretch>
                    </p:blipFill>
                    <p:spPr>
                      <a:xfrm>
                        <a:off x="337855" y="1428925"/>
                        <a:ext cx="13004805" cy="421452"/>
                      </a:xfrm>
                      <a:prstGeom prst="rect">
                        <a:avLst/>
                      </a:prstGeom>
                    </p:spPr>
                  </p:pic>
                </p:oleObj>
              </mc:Fallback>
            </mc:AlternateContent>
          </a:graphicData>
        </a:graphic>
      </p:graphicFrame>
      <p:sp>
        <p:nvSpPr>
          <p:cNvPr id="9" name="Content Placeholder 8"/>
          <p:cNvSpPr>
            <a:spLocks noGrp="1"/>
          </p:cNvSpPr>
          <p:nvPr>
            <p:ph idx="1"/>
          </p:nvPr>
        </p:nvSpPr>
        <p:spPr>
          <a:xfrm>
            <a:off x="457200" y="2342360"/>
            <a:ext cx="8229600" cy="1830999"/>
          </a:xfrm>
        </p:spPr>
        <p:txBody>
          <a:bodyPr/>
          <a:lstStyle/>
          <a:p>
            <a:r>
              <a:rPr lang="en-US" dirty="0"/>
              <a:t>Y is the outcome variable</a:t>
            </a:r>
          </a:p>
          <a:p>
            <a:r>
              <a:rPr lang="en-US" dirty="0"/>
              <a:t>T is 1 if in the treatment group, 0 in comparison</a:t>
            </a:r>
          </a:p>
          <a:p>
            <a:r>
              <a:rPr lang="en-US" dirty="0"/>
              <a:t>After is 1 if in the after period and 0 before</a:t>
            </a:r>
          </a:p>
          <a:p>
            <a:r>
              <a:rPr lang="en-US" b="1" dirty="0"/>
              <a:t>How do we estimate the ATE from the regression?</a:t>
            </a:r>
          </a:p>
        </p:txBody>
      </p:sp>
      <p:graphicFrame>
        <p:nvGraphicFramePr>
          <p:cNvPr id="10" name="Object 9"/>
          <p:cNvGraphicFramePr>
            <a:graphicFrameLocks noChangeAspect="1"/>
          </p:cNvGraphicFramePr>
          <p:nvPr>
            <p:extLst>
              <p:ext uri="{D42A27DB-BD31-4B8C-83A1-F6EECF244321}">
                <p14:modId xmlns:p14="http://schemas.microsoft.com/office/powerpoint/2010/main" val="357153230"/>
              </p:ext>
            </p:extLst>
          </p:nvPr>
        </p:nvGraphicFramePr>
        <p:xfrm>
          <a:off x="451995" y="4313349"/>
          <a:ext cx="11687723" cy="354890"/>
        </p:xfrm>
        <a:graphic>
          <a:graphicData uri="http://schemas.openxmlformats.org/presentationml/2006/ole">
            <mc:AlternateContent xmlns:mc="http://schemas.openxmlformats.org/markup-compatibility/2006">
              <mc:Choice xmlns:v="urn:schemas-microsoft-com:vml" Requires="v">
                <p:oleObj spid="_x0000_s22647" name="Document" r:id="rId5" imgW="5486400" imgH="177800" progId="Word.Document.12">
                  <p:embed/>
                </p:oleObj>
              </mc:Choice>
              <mc:Fallback>
                <p:oleObj name="Document" r:id="rId5" imgW="5486400" imgH="177800" progId="Word.Document.12">
                  <p:embed/>
                  <p:pic>
                    <p:nvPicPr>
                      <p:cNvPr id="0" name=""/>
                      <p:cNvPicPr/>
                      <p:nvPr/>
                    </p:nvPicPr>
                    <p:blipFill>
                      <a:blip r:embed="rId6"/>
                      <a:stretch>
                        <a:fillRect/>
                      </a:stretch>
                    </p:blipFill>
                    <p:spPr>
                      <a:xfrm>
                        <a:off x="451995" y="4313349"/>
                        <a:ext cx="11687723" cy="354890"/>
                      </a:xfrm>
                      <a:prstGeom prst="rect">
                        <a:avLst/>
                      </a:prstGeom>
                    </p:spPr>
                  </p:pic>
                </p:oleObj>
              </mc:Fallback>
            </mc:AlternateContent>
          </a:graphicData>
        </a:graphic>
      </p:graphicFrame>
    </p:spTree>
    <p:extLst>
      <p:ext uri="{BB962C8B-B14F-4D97-AF65-F5344CB8AC3E}">
        <p14:creationId xmlns:p14="http://schemas.microsoft.com/office/powerpoint/2010/main" val="3701468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 Regression</a:t>
            </a:r>
          </a:p>
        </p:txBody>
      </p:sp>
      <p:sp>
        <p:nvSpPr>
          <p:cNvPr id="4" name="Slide Number Placeholder 3"/>
          <p:cNvSpPr>
            <a:spLocks noGrp="1"/>
          </p:cNvSpPr>
          <p:nvPr>
            <p:ph type="sldNum" sz="quarter" idx="12"/>
          </p:nvPr>
        </p:nvSpPr>
        <p:spPr/>
        <p:txBody>
          <a:bodyPr/>
          <a:lstStyle/>
          <a:p>
            <a:fld id="{D4BED497-106E-EA49-9826-2D548DF30CC3}" type="slidenum">
              <a:rPr lang="en-US" smtClean="0"/>
              <a:pPr/>
              <a:t>54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88488832"/>
              </p:ext>
            </p:extLst>
          </p:nvPr>
        </p:nvGraphicFramePr>
        <p:xfrm>
          <a:off x="259973" y="1543201"/>
          <a:ext cx="10416605" cy="3761552"/>
        </p:xfrm>
        <a:graphic>
          <a:graphicData uri="http://schemas.openxmlformats.org/presentationml/2006/ole">
            <mc:AlternateContent xmlns:mc="http://schemas.openxmlformats.org/markup-compatibility/2006">
              <mc:Choice xmlns:v="urn:schemas-microsoft-com:vml" Requires="v">
                <p:oleObj spid="_x0000_s24636" name="Document" r:id="rId3" imgW="5486400" imgH="1981200" progId="Word.Document.12">
                  <p:embed/>
                </p:oleObj>
              </mc:Choice>
              <mc:Fallback>
                <p:oleObj name="Document" r:id="rId3" imgW="5486400" imgH="1981200" progId="Word.Document.12">
                  <p:embed/>
                  <p:pic>
                    <p:nvPicPr>
                      <p:cNvPr id="0" name=""/>
                      <p:cNvPicPr/>
                      <p:nvPr/>
                    </p:nvPicPr>
                    <p:blipFill>
                      <a:blip r:embed="rId4"/>
                      <a:stretch>
                        <a:fillRect/>
                      </a:stretch>
                    </p:blipFill>
                    <p:spPr>
                      <a:xfrm>
                        <a:off x="259973" y="1543201"/>
                        <a:ext cx="10416605" cy="3761552"/>
                      </a:xfrm>
                      <a:prstGeom prst="rect">
                        <a:avLst/>
                      </a:prstGeom>
                    </p:spPr>
                  </p:pic>
                </p:oleObj>
              </mc:Fallback>
            </mc:AlternateContent>
          </a:graphicData>
        </a:graphic>
      </p:graphicFrame>
    </p:spTree>
    <p:extLst>
      <p:ext uri="{BB962C8B-B14F-4D97-AF65-F5344CB8AC3E}">
        <p14:creationId xmlns:p14="http://schemas.microsoft.com/office/powerpoint/2010/main" val="2689240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 Regression</a:t>
            </a:r>
          </a:p>
        </p:txBody>
      </p:sp>
      <p:sp>
        <p:nvSpPr>
          <p:cNvPr id="4" name="Slide Number Placeholder 3"/>
          <p:cNvSpPr>
            <a:spLocks noGrp="1"/>
          </p:cNvSpPr>
          <p:nvPr>
            <p:ph type="sldNum" sz="quarter" idx="12"/>
          </p:nvPr>
        </p:nvSpPr>
        <p:spPr/>
        <p:txBody>
          <a:bodyPr/>
          <a:lstStyle/>
          <a:p>
            <a:fld id="{D4BED497-106E-EA49-9826-2D548DF30CC3}"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15792530"/>
              </p:ext>
            </p:extLst>
          </p:nvPr>
        </p:nvGraphicFramePr>
        <p:xfrm>
          <a:off x="337855" y="1428925"/>
          <a:ext cx="13004805" cy="421452"/>
        </p:xfrm>
        <a:graphic>
          <a:graphicData uri="http://schemas.openxmlformats.org/presentationml/2006/ole">
            <mc:AlternateContent xmlns:mc="http://schemas.openxmlformats.org/markup-compatibility/2006">
              <mc:Choice xmlns:v="urn:schemas-microsoft-com:vml" Requires="v">
                <p:oleObj spid="_x0000_s23670" name="Document" r:id="rId3" imgW="5486400" imgH="177800" progId="Word.Document.12">
                  <p:embed/>
                </p:oleObj>
              </mc:Choice>
              <mc:Fallback>
                <p:oleObj name="Document" r:id="rId3" imgW="5486400" imgH="177800" progId="Word.Document.12">
                  <p:embed/>
                  <p:pic>
                    <p:nvPicPr>
                      <p:cNvPr id="0" name=""/>
                      <p:cNvPicPr/>
                      <p:nvPr/>
                    </p:nvPicPr>
                    <p:blipFill>
                      <a:blip r:embed="rId4"/>
                      <a:stretch>
                        <a:fillRect/>
                      </a:stretch>
                    </p:blipFill>
                    <p:spPr>
                      <a:xfrm>
                        <a:off x="337855" y="1428925"/>
                        <a:ext cx="13004805" cy="421452"/>
                      </a:xfrm>
                      <a:prstGeom prst="rect">
                        <a:avLst/>
                      </a:prstGeom>
                    </p:spPr>
                  </p:pic>
                </p:oleObj>
              </mc:Fallback>
            </mc:AlternateContent>
          </a:graphicData>
        </a:graphic>
      </p:graphicFrame>
      <p:sp>
        <p:nvSpPr>
          <p:cNvPr id="9" name="Content Placeholder 8"/>
          <p:cNvSpPr>
            <a:spLocks noGrp="1"/>
          </p:cNvSpPr>
          <p:nvPr>
            <p:ph idx="1"/>
          </p:nvPr>
        </p:nvSpPr>
        <p:spPr>
          <a:xfrm>
            <a:off x="457200" y="2342360"/>
            <a:ext cx="8229600" cy="1830999"/>
          </a:xfrm>
        </p:spPr>
        <p:txBody>
          <a:bodyPr/>
          <a:lstStyle/>
          <a:p>
            <a:r>
              <a:rPr lang="en-US" dirty="0"/>
              <a:t>Y is the outcome variable</a:t>
            </a:r>
          </a:p>
          <a:p>
            <a:r>
              <a:rPr lang="en-US" dirty="0"/>
              <a:t>T is 1 if in the treatment group, 0 in comparison</a:t>
            </a:r>
          </a:p>
          <a:p>
            <a:r>
              <a:rPr lang="en-US" dirty="0"/>
              <a:t>After is 1 if in the after period and 0 before</a:t>
            </a:r>
          </a:p>
          <a:p>
            <a:r>
              <a:rPr lang="en-US" b="1" dirty="0"/>
              <a:t>How do we estimate the ATE from the regression?</a:t>
            </a:r>
          </a:p>
        </p:txBody>
      </p:sp>
      <p:graphicFrame>
        <p:nvGraphicFramePr>
          <p:cNvPr id="10" name="Object 9"/>
          <p:cNvGraphicFramePr>
            <a:graphicFrameLocks noChangeAspect="1"/>
          </p:cNvGraphicFramePr>
          <p:nvPr>
            <p:extLst>
              <p:ext uri="{D42A27DB-BD31-4B8C-83A1-F6EECF244321}">
                <p14:modId xmlns:p14="http://schemas.microsoft.com/office/powerpoint/2010/main" val="990361742"/>
              </p:ext>
            </p:extLst>
          </p:nvPr>
        </p:nvGraphicFramePr>
        <p:xfrm>
          <a:off x="452438" y="4300538"/>
          <a:ext cx="11687175" cy="381000"/>
        </p:xfrm>
        <a:graphic>
          <a:graphicData uri="http://schemas.openxmlformats.org/presentationml/2006/ole">
            <mc:AlternateContent xmlns:mc="http://schemas.openxmlformats.org/markup-compatibility/2006">
              <mc:Choice xmlns:v="urn:schemas-microsoft-com:vml" Requires="v">
                <p:oleObj spid="_x0000_s23671" name="Document" r:id="rId5" imgW="5486400" imgH="190500" progId="Word.Document.12">
                  <p:embed/>
                </p:oleObj>
              </mc:Choice>
              <mc:Fallback>
                <p:oleObj name="Document" r:id="rId5" imgW="5486400" imgH="190500" progId="Word.Document.12">
                  <p:embed/>
                  <p:pic>
                    <p:nvPicPr>
                      <p:cNvPr id="0" name=""/>
                      <p:cNvPicPr/>
                      <p:nvPr/>
                    </p:nvPicPr>
                    <p:blipFill>
                      <a:blip r:embed="rId6"/>
                      <a:stretch>
                        <a:fillRect/>
                      </a:stretch>
                    </p:blipFill>
                    <p:spPr>
                      <a:xfrm>
                        <a:off x="452438" y="4300538"/>
                        <a:ext cx="11687175" cy="381000"/>
                      </a:xfrm>
                      <a:prstGeom prst="rect">
                        <a:avLst/>
                      </a:prstGeom>
                    </p:spPr>
                  </p:pic>
                </p:oleObj>
              </mc:Fallback>
            </mc:AlternateContent>
          </a:graphicData>
        </a:graphic>
      </p:graphicFrame>
    </p:spTree>
    <p:extLst>
      <p:ext uri="{BB962C8B-B14F-4D97-AF65-F5344CB8AC3E}">
        <p14:creationId xmlns:p14="http://schemas.microsoft.com/office/powerpoint/2010/main" val="1856844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 Robustness</a:t>
            </a:r>
          </a:p>
        </p:txBody>
      </p:sp>
      <p:sp>
        <p:nvSpPr>
          <p:cNvPr id="3" name="Content Placeholder 2"/>
          <p:cNvSpPr>
            <a:spLocks noGrp="1"/>
          </p:cNvSpPr>
          <p:nvPr>
            <p:ph idx="1"/>
          </p:nvPr>
        </p:nvSpPr>
        <p:spPr/>
        <p:txBody>
          <a:bodyPr/>
          <a:lstStyle/>
          <a:p>
            <a:pPr lvl="0"/>
            <a:r>
              <a:rPr lang="en-US" b="1" dirty="0"/>
              <a:t>Check Assumption:</a:t>
            </a:r>
          </a:p>
          <a:p>
            <a:pPr lvl="1"/>
            <a:r>
              <a:rPr lang="en-US" dirty="0"/>
              <a:t>Run the same regression but with two periods of pre-intervention/policy data. Run out outcomes variable but could also run on controls (</a:t>
            </a:r>
            <a:r>
              <a:rPr lang="en-US" dirty="0" err="1"/>
              <a:t>Xs</a:t>
            </a:r>
            <a:r>
              <a:rPr lang="en-US" dirty="0"/>
              <a:t>)</a:t>
            </a:r>
          </a:p>
          <a:p>
            <a:pPr lvl="1"/>
            <a:r>
              <a:rPr lang="en-US" sz="2400" b="1" dirty="0"/>
              <a:t>What should gamma be? </a:t>
            </a:r>
          </a:p>
          <a:p>
            <a:pPr lvl="2"/>
            <a:r>
              <a:rPr lang="en-US" b="1" dirty="0"/>
              <a:t>0</a:t>
            </a:r>
          </a:p>
          <a:p>
            <a:r>
              <a:rPr lang="en-US" sz="2600" b="1" dirty="0"/>
              <a:t>What else are you worried about?</a:t>
            </a:r>
          </a:p>
          <a:p>
            <a:pPr lvl="1"/>
            <a:r>
              <a:rPr lang="en-US" dirty="0"/>
              <a:t>That there could be some other change or differences (observables or </a:t>
            </a:r>
            <a:r>
              <a:rPr lang="en-US" dirty="0" err="1"/>
              <a:t>unobservables</a:t>
            </a:r>
            <a:r>
              <a:rPr lang="en-US" dirty="0"/>
              <a:t>) between the two groups that could be driving the results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56</a:t>
            </a:fld>
            <a:endParaRPr lang="en-US"/>
          </a:p>
        </p:txBody>
      </p:sp>
    </p:spTree>
    <p:extLst>
      <p:ext uri="{BB962C8B-B14F-4D97-AF65-F5344CB8AC3E}">
        <p14:creationId xmlns:p14="http://schemas.microsoft.com/office/powerpoint/2010/main" val="39813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Difference: Robustness</a:t>
            </a:r>
          </a:p>
        </p:txBody>
      </p:sp>
      <p:sp>
        <p:nvSpPr>
          <p:cNvPr id="3" name="Content Placeholder 2"/>
          <p:cNvSpPr>
            <a:spLocks noGrp="1"/>
          </p:cNvSpPr>
          <p:nvPr>
            <p:ph idx="1"/>
          </p:nvPr>
        </p:nvSpPr>
        <p:spPr>
          <a:xfrm>
            <a:off x="457200" y="1000365"/>
            <a:ext cx="8229600" cy="4530725"/>
          </a:xfrm>
        </p:spPr>
        <p:txBody>
          <a:bodyPr/>
          <a:lstStyle/>
          <a:p>
            <a:r>
              <a:rPr lang="en-US" b="1" dirty="0"/>
              <a:t>What else could we do to provide confidence in the analysis?</a:t>
            </a:r>
          </a:p>
          <a:p>
            <a:pPr lvl="1"/>
            <a:r>
              <a:rPr lang="en-US" dirty="0"/>
              <a:t>Add any control to account for any differences between the two areas over time</a:t>
            </a:r>
          </a:p>
          <a:p>
            <a:pPr lvl="1"/>
            <a:r>
              <a:rPr lang="en-US" b="1" dirty="0"/>
              <a:t>Falsification Check </a:t>
            </a:r>
            <a:r>
              <a:rPr lang="en-US" dirty="0"/>
              <a:t>(placebo test)</a:t>
            </a:r>
          </a:p>
          <a:p>
            <a:pPr lvl="2"/>
            <a:r>
              <a:rPr lang="en-US" dirty="0"/>
              <a:t>Fake outcome: run analysis on a variable that you don’t think should be affected by program</a:t>
            </a:r>
          </a:p>
          <a:p>
            <a:pPr lvl="3"/>
            <a:r>
              <a:rPr lang="en-US" dirty="0"/>
              <a:t>E.g. Examine IMR improved with water quality improvements</a:t>
            </a:r>
          </a:p>
          <a:p>
            <a:pPr lvl="4"/>
            <a:r>
              <a:rPr lang="en-US" dirty="0"/>
              <a:t>Outcome: IMR for water-born disease,</a:t>
            </a:r>
          </a:p>
          <a:p>
            <a:pPr lvl="4"/>
            <a:r>
              <a:rPr lang="en-US" dirty="0"/>
              <a:t>Falsification: IMR due to accidents is zero </a:t>
            </a:r>
          </a:p>
          <a:p>
            <a:pPr lvl="2"/>
            <a:r>
              <a:rPr lang="en-US" b="1" dirty="0"/>
              <a:t>Fake Treatment Group</a:t>
            </a:r>
            <a:endParaRPr lang="en-US" dirty="0"/>
          </a:p>
          <a:p>
            <a:pPr lvl="3"/>
            <a:r>
              <a:rPr lang="en-US" dirty="0"/>
              <a:t>Program that affected grade 6 students</a:t>
            </a:r>
          </a:p>
          <a:p>
            <a:pPr lvl="3"/>
            <a:r>
              <a:rPr lang="en-US" dirty="0"/>
              <a:t>Falsification: effect on grade 7 students is zero. Want trends of the outcome to be the same for grade 6 and 7, and the only difference to be the intervention.</a:t>
            </a:r>
          </a:p>
          <a:p>
            <a:pPr lvl="1"/>
            <a:r>
              <a:rPr lang="en-US" dirty="0"/>
              <a:t>Show that the baseline variable are similar, but stronger than assumption  </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57</a:t>
            </a:fld>
            <a:endParaRPr lang="en-US" dirty="0"/>
          </a:p>
        </p:txBody>
      </p:sp>
    </p:spTree>
    <p:extLst>
      <p:ext uri="{BB962C8B-B14F-4D97-AF65-F5344CB8AC3E}">
        <p14:creationId xmlns:p14="http://schemas.microsoft.com/office/powerpoint/2010/main" val="41620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 Time Location Fixed Effects &amp; Program Roll-Out</a:t>
            </a:r>
          </a:p>
        </p:txBody>
      </p:sp>
      <p:sp>
        <p:nvSpPr>
          <p:cNvPr id="3" name="Content Placeholder 2"/>
          <p:cNvSpPr>
            <a:spLocks noGrp="1"/>
          </p:cNvSpPr>
          <p:nvPr>
            <p:ph idx="1"/>
          </p:nvPr>
        </p:nvSpPr>
        <p:spPr>
          <a:xfrm>
            <a:off x="457200" y="1498691"/>
            <a:ext cx="8229600" cy="2455762"/>
          </a:xfrm>
        </p:spPr>
        <p:txBody>
          <a:bodyPr/>
          <a:lstStyle/>
          <a:p>
            <a:r>
              <a:rPr lang="en-US" dirty="0"/>
              <a:t>Data</a:t>
            </a:r>
          </a:p>
          <a:p>
            <a:pPr lvl="1"/>
            <a:r>
              <a:rPr lang="en-US" dirty="0"/>
              <a:t>Multiple time period and multiple units </a:t>
            </a:r>
          </a:p>
          <a:p>
            <a:pPr lvl="2"/>
            <a:r>
              <a:rPr lang="en-US" dirty="0"/>
              <a:t>counties or villages are treatment and multiple observations over.  </a:t>
            </a:r>
          </a:p>
          <a:p>
            <a:pPr lvl="1"/>
            <a:r>
              <a:rPr lang="en-US" dirty="0"/>
              <a:t>May want to better control for the time of place effects by including fixed-effects for them both.</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58</a:t>
            </a:fld>
            <a:endParaRPr lang="en-US"/>
          </a:p>
        </p:txBody>
      </p:sp>
      <p:sp>
        <p:nvSpPr>
          <p:cNvPr id="8" name="Rectangle 7"/>
          <p:cNvSpPr/>
          <p:nvPr/>
        </p:nvSpPr>
        <p:spPr>
          <a:xfrm>
            <a:off x="2286000" y="3628979"/>
            <a:ext cx="4572000" cy="650947"/>
          </a:xfrm>
          <a:prstGeom prst="rect">
            <a:avLst/>
          </a:prstGeom>
        </p:spPr>
        <p:txBody>
          <a:bodyPr>
            <a:spAutoFit/>
          </a:bodyPr>
          <a:lstStyle/>
          <a:p>
            <a:endParaRPr lang="en-US" dirty="0">
              <a:solidFill>
                <a:srgbClr val="000000"/>
              </a:solidFill>
            </a:endParaRPr>
          </a:p>
          <a:p>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174516" y="3423977"/>
            <a:ext cx="10222896" cy="2491625"/>
          </a:xfrm>
          <a:prstGeom prst="rect">
            <a:avLst/>
          </a:prstGeom>
        </p:spPr>
      </p:pic>
      <p:sp>
        <p:nvSpPr>
          <p:cNvPr id="10" name="Content Placeholder 2"/>
          <p:cNvSpPr txBox="1">
            <a:spLocks/>
          </p:cNvSpPr>
          <p:nvPr/>
        </p:nvSpPr>
        <p:spPr bwMode="auto">
          <a:xfrm>
            <a:off x="174516" y="5630119"/>
            <a:ext cx="8229600" cy="107071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5000"/>
              <a:buFont typeface="Wingdings" charset="2"/>
              <a:buChar char="Ø"/>
              <a:defRPr sz="2400" baseline="0">
                <a:solidFill>
                  <a:schemeClr val="tx1"/>
                </a:solidFill>
                <a:latin typeface="+mn-lt"/>
                <a:ea typeface="ＭＳ Ｐゴシック" charset="-128"/>
                <a:cs typeface="ＭＳ Ｐゴシック" charset="-128"/>
              </a:defRPr>
            </a:lvl1pPr>
            <a:lvl2pPr marL="669925" indent="-325438" algn="l" rtl="0" eaLnBrk="1" fontAlgn="base" hangingPunct="1">
              <a:spcBef>
                <a:spcPct val="20000"/>
              </a:spcBef>
              <a:spcAft>
                <a:spcPct val="0"/>
              </a:spcAft>
              <a:buClr>
                <a:schemeClr val="tx1"/>
              </a:buClr>
              <a:buFont typeface="Arial" charset="0"/>
              <a:buChar char="•"/>
              <a:defRPr sz="2200">
                <a:solidFill>
                  <a:schemeClr val="tx1"/>
                </a:solidFill>
                <a:latin typeface="+mn-lt"/>
                <a:ea typeface="ＭＳ Ｐゴシック" charset="-128"/>
              </a:defRPr>
            </a:lvl2pPr>
            <a:lvl3pPr marL="1022350" indent="-350838" algn="l" rtl="0" eaLnBrk="1" fontAlgn="base" hangingPunct="1">
              <a:spcBef>
                <a:spcPct val="20000"/>
              </a:spcBef>
              <a:spcAft>
                <a:spcPct val="0"/>
              </a:spcAft>
              <a:buClr>
                <a:schemeClr val="tx1"/>
              </a:buClr>
              <a:buSzPct val="65000"/>
              <a:buFont typeface="Wingdings" charset="2"/>
              <a:buChar char="Ø"/>
              <a:defRPr sz="2000">
                <a:solidFill>
                  <a:schemeClr val="tx1"/>
                </a:solidFill>
                <a:latin typeface="+mn-lt"/>
                <a:ea typeface="ＭＳ Ｐゴシック" charset="-128"/>
              </a:defRPr>
            </a:lvl3pPr>
            <a:lvl4pPr marL="1339850" indent="-315913" algn="l" rtl="0" eaLnBrk="1" fontAlgn="base" hangingPunct="1">
              <a:spcBef>
                <a:spcPct val="20000"/>
              </a:spcBef>
              <a:spcAft>
                <a:spcPct val="0"/>
              </a:spcAft>
              <a:buClr>
                <a:schemeClr val="tx1"/>
              </a:buClr>
              <a:buFont typeface="Arial" charset="0"/>
              <a:buChar char="•"/>
              <a:defRPr sz="1800">
                <a:solidFill>
                  <a:schemeClr val="tx1"/>
                </a:solidFill>
                <a:latin typeface="+mn-lt"/>
                <a:ea typeface="ＭＳ Ｐゴシック" charset="-128"/>
              </a:defRPr>
            </a:lvl4pPr>
            <a:lvl5pPr marL="1681163" indent="-339725" algn="l" rtl="0" eaLnBrk="1" fontAlgn="base" hangingPunct="1">
              <a:spcBef>
                <a:spcPct val="20000"/>
              </a:spcBef>
              <a:spcAft>
                <a:spcPct val="0"/>
              </a:spcAft>
              <a:buClr>
                <a:schemeClr val="tx1"/>
              </a:buClr>
              <a:buFont typeface="Wingdings" charset="2"/>
              <a:buChar char="Ø"/>
              <a:defRPr sz="18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6pPr>
            <a:lvl7pPr marL="25955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7pPr>
            <a:lvl8pPr marL="30527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8pPr>
            <a:lvl9pPr marL="3509963" indent="-339725"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9pPr>
          </a:lstStyle>
          <a:p>
            <a:r>
              <a:rPr lang="en-US" b="1" dirty="0"/>
              <a:t>Where did After go?</a:t>
            </a:r>
            <a:endParaRPr lang="en-US" dirty="0"/>
          </a:p>
          <a:p>
            <a:r>
              <a:rPr lang="en-US" b="1" dirty="0"/>
              <a:t>Where did T go ?</a:t>
            </a:r>
            <a:endParaRPr lang="en-US" dirty="0"/>
          </a:p>
        </p:txBody>
      </p:sp>
    </p:spTree>
    <p:extLst>
      <p:ext uri="{BB962C8B-B14F-4D97-AF65-F5344CB8AC3E}">
        <p14:creationId xmlns:p14="http://schemas.microsoft.com/office/powerpoint/2010/main" val="29012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 Time Location Fixed Effects &amp; Program Roll-Out</a:t>
            </a:r>
          </a:p>
        </p:txBody>
      </p:sp>
      <p:sp>
        <p:nvSpPr>
          <p:cNvPr id="3" name="Content Placeholder 2"/>
          <p:cNvSpPr>
            <a:spLocks noGrp="1"/>
          </p:cNvSpPr>
          <p:nvPr>
            <p:ph idx="1"/>
          </p:nvPr>
        </p:nvSpPr>
        <p:spPr>
          <a:xfrm>
            <a:off x="457200" y="1595140"/>
            <a:ext cx="8229600" cy="3468487"/>
          </a:xfrm>
        </p:spPr>
        <p:txBody>
          <a:bodyPr/>
          <a:lstStyle/>
          <a:p>
            <a:r>
              <a:rPr lang="en-US" dirty="0"/>
              <a:t>Specification controls better for </a:t>
            </a:r>
          </a:p>
          <a:p>
            <a:pPr lvl="1"/>
            <a:r>
              <a:rPr lang="en-US" dirty="0"/>
              <a:t>changes over time</a:t>
            </a:r>
          </a:p>
          <a:p>
            <a:pPr lvl="1"/>
            <a:r>
              <a:rPr lang="en-US" dirty="0"/>
              <a:t>Differences between T and C</a:t>
            </a:r>
          </a:p>
          <a:p>
            <a:r>
              <a:rPr lang="en-US" dirty="0"/>
              <a:t>For roll out, or for regular D-D regression specification can look a bit different</a:t>
            </a:r>
          </a:p>
          <a:p>
            <a:r>
              <a:rPr lang="en-US" dirty="0"/>
              <a:t>Just have T</a:t>
            </a:r>
            <a:r>
              <a:rPr lang="en-US" baseline="-25000" dirty="0"/>
              <a:t>it </a:t>
            </a:r>
            <a:r>
              <a:rPr lang="en-US" dirty="0"/>
              <a:t>which take on 1 the year that the unit becomes treated  </a:t>
            </a:r>
          </a:p>
          <a:p>
            <a:pPr lvl="1"/>
            <a:r>
              <a:rPr lang="en-US" dirty="0"/>
              <a:t>Doesn’t have to be the same year for each treatment</a:t>
            </a:r>
          </a:p>
        </p:txBody>
      </p:sp>
      <p:sp>
        <p:nvSpPr>
          <p:cNvPr id="4" name="Slide Number Placeholder 3"/>
          <p:cNvSpPr>
            <a:spLocks noGrp="1"/>
          </p:cNvSpPr>
          <p:nvPr>
            <p:ph type="sldNum" sz="quarter" idx="12"/>
          </p:nvPr>
        </p:nvSpPr>
        <p:spPr/>
        <p:txBody>
          <a:bodyPr/>
          <a:lstStyle/>
          <a:p>
            <a:fld id="{D4BED497-106E-EA49-9826-2D548DF30CC3}" type="slidenum">
              <a:rPr lang="en-US" smtClean="0"/>
              <a:pPr/>
              <a:t>59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46374610"/>
              </p:ext>
            </p:extLst>
          </p:nvPr>
        </p:nvGraphicFramePr>
        <p:xfrm>
          <a:off x="-2109353" y="5063626"/>
          <a:ext cx="10581953" cy="1028801"/>
        </p:xfrm>
        <a:graphic>
          <a:graphicData uri="http://schemas.openxmlformats.org/presentationml/2006/ole">
            <mc:AlternateContent xmlns:mc="http://schemas.openxmlformats.org/markup-compatibility/2006">
              <mc:Choice xmlns:v="urn:schemas-microsoft-com:vml" Requires="v">
                <p:oleObj spid="_x0000_s25654" name="Document" r:id="rId4" imgW="5486400" imgH="533400" progId="Word.Document.12">
                  <p:embed/>
                </p:oleObj>
              </mc:Choice>
              <mc:Fallback>
                <p:oleObj name="Document" r:id="rId4" imgW="5486400" imgH="533400" progId="Word.Document.12">
                  <p:embed/>
                  <p:pic>
                    <p:nvPicPr>
                      <p:cNvPr id="0" name=""/>
                      <p:cNvPicPr/>
                      <p:nvPr/>
                    </p:nvPicPr>
                    <p:blipFill>
                      <a:blip r:embed="rId5"/>
                      <a:stretch>
                        <a:fillRect/>
                      </a:stretch>
                    </p:blipFill>
                    <p:spPr>
                      <a:xfrm>
                        <a:off x="-2109353" y="5063626"/>
                        <a:ext cx="10581953" cy="1028801"/>
                      </a:xfrm>
                      <a:prstGeom prst="rect">
                        <a:avLst/>
                      </a:prstGeom>
                    </p:spPr>
                  </p:pic>
                </p:oleObj>
              </mc:Fallback>
            </mc:AlternateContent>
          </a:graphicData>
        </a:graphic>
      </p:graphicFrame>
    </p:spTree>
    <p:extLst>
      <p:ext uri="{BB962C8B-B14F-4D97-AF65-F5344CB8AC3E}">
        <p14:creationId xmlns:p14="http://schemas.microsoft.com/office/powerpoint/2010/main" val="36268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Randomization</a:t>
            </a:r>
          </a:p>
        </p:txBody>
      </p:sp>
      <p:sp>
        <p:nvSpPr>
          <p:cNvPr id="3" name="Content Placeholder 2"/>
          <p:cNvSpPr>
            <a:spLocks noGrp="1"/>
          </p:cNvSpPr>
          <p:nvPr>
            <p:ph idx="1"/>
          </p:nvPr>
        </p:nvSpPr>
        <p:spPr>
          <a:xfrm>
            <a:off x="457200" y="1060450"/>
            <a:ext cx="8229600" cy="4530725"/>
          </a:xfrm>
        </p:spPr>
        <p:txBody>
          <a:bodyPr/>
          <a:lstStyle/>
          <a:p>
            <a:r>
              <a:rPr lang="en-US" dirty="0"/>
              <a:t>1920s: Ronald A. Fisher</a:t>
            </a:r>
          </a:p>
          <a:p>
            <a:pPr lvl="1"/>
            <a:r>
              <a:rPr lang="en-US" dirty="0"/>
              <a:t>Introduced randomization in scientific trials with agricultural experiments</a:t>
            </a:r>
          </a:p>
          <a:p>
            <a:pPr lvl="1"/>
            <a:r>
              <a:rPr lang="en-US" dirty="0"/>
              <a:t>Book “The Design of Experiments”</a:t>
            </a:r>
          </a:p>
          <a:p>
            <a:pPr lvl="1"/>
            <a:r>
              <a:rPr lang="en-US" dirty="0"/>
              <a:t>Focus on small scale (plants and animals)</a:t>
            </a:r>
          </a:p>
          <a:p>
            <a:r>
              <a:rPr lang="en-US" dirty="0"/>
              <a:t>1960s: Large Scale Social Experiments</a:t>
            </a:r>
          </a:p>
          <a:p>
            <a:pPr lvl="1"/>
            <a:r>
              <a:rPr lang="en-US" dirty="0"/>
              <a:t>US and Europe (e.g. Perry Preschool project 1962)</a:t>
            </a:r>
          </a:p>
          <a:p>
            <a:pPr lvl="1"/>
            <a:r>
              <a:rPr lang="en-US" dirty="0"/>
              <a:t>Evaluate programs: electricity pricing schemes, employment programs, welfare programs, housing allowances.</a:t>
            </a:r>
          </a:p>
          <a:p>
            <a:r>
              <a:rPr lang="en-US" dirty="0"/>
              <a:t>1992 Heckman: </a:t>
            </a:r>
          </a:p>
          <a:p>
            <a:pPr lvl="1"/>
            <a:r>
              <a:rPr lang="en-US" dirty="0"/>
              <a:t>Article “Randomization and Social Policy Experiments” in book Evaluation Welfare and Training Programs or NBER working paper 107</a:t>
            </a:r>
          </a:p>
          <a:p>
            <a:pPr marL="344487"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6</a:t>
            </a:fld>
            <a:endParaRPr lang="en-US"/>
          </a:p>
        </p:txBody>
      </p:sp>
    </p:spTree>
    <p:extLst>
      <p:ext uri="{BB962C8B-B14F-4D97-AF65-F5344CB8AC3E}">
        <p14:creationId xmlns:p14="http://schemas.microsoft.com/office/powerpoint/2010/main" val="1321178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 Time Location Fixed Effects &amp; Program Roll-Out</a:t>
            </a:r>
          </a:p>
        </p:txBody>
      </p:sp>
      <p:sp>
        <p:nvSpPr>
          <p:cNvPr id="3" name="Content Placeholder 2"/>
          <p:cNvSpPr>
            <a:spLocks noGrp="1"/>
          </p:cNvSpPr>
          <p:nvPr>
            <p:ph idx="1"/>
          </p:nvPr>
        </p:nvSpPr>
        <p:spPr>
          <a:xfrm>
            <a:off x="457200" y="1386165"/>
            <a:ext cx="8229600" cy="4684175"/>
          </a:xfrm>
        </p:spPr>
        <p:txBody>
          <a:bodyPr/>
          <a:lstStyle/>
          <a:p>
            <a:pPr marL="0" indent="0">
              <a:buNone/>
            </a:pPr>
            <a:r>
              <a:rPr lang="en-US" b="1" i="1" dirty="0"/>
              <a:t>Robustness Tests:</a:t>
            </a:r>
            <a:endParaRPr lang="en-US" dirty="0"/>
          </a:p>
          <a:p>
            <a:pPr lvl="0"/>
            <a:r>
              <a:rPr lang="en-US" dirty="0"/>
              <a:t>Pre-program trends are not correlated with the entry into the program.</a:t>
            </a:r>
          </a:p>
          <a:p>
            <a:r>
              <a:rPr lang="en-US" dirty="0" err="1"/>
              <a:t>Entry</a:t>
            </a:r>
            <a:r>
              <a:rPr lang="en-US" baseline="-25000" dirty="0" err="1"/>
              <a:t>it</a:t>
            </a:r>
            <a:r>
              <a:rPr lang="en-US" dirty="0"/>
              <a:t>  take on the value 1 in the time period at which unit </a:t>
            </a:r>
            <a:r>
              <a:rPr lang="en-US" dirty="0" err="1"/>
              <a:t>i</a:t>
            </a:r>
            <a:r>
              <a:rPr lang="en-US" dirty="0"/>
              <a:t> entered the program</a:t>
            </a:r>
          </a:p>
          <a:p>
            <a:endParaRPr lang="en-US" dirty="0"/>
          </a:p>
          <a:p>
            <a:endParaRPr lang="en-US" dirty="0"/>
          </a:p>
          <a:p>
            <a:pPr lvl="0"/>
            <a:r>
              <a:rPr lang="en-US" dirty="0"/>
              <a:t>Entry is not associated with lagged performance. So those who doing worse/better enter first – this would cause selection bias</a:t>
            </a:r>
          </a:p>
          <a:p>
            <a:pPr lvl="1"/>
            <a:r>
              <a:rPr lang="en-US" dirty="0"/>
              <a:t>L is 1 for the time period just before unit </a:t>
            </a:r>
            <a:r>
              <a:rPr lang="en-US" i="1" dirty="0" err="1"/>
              <a:t>i</a:t>
            </a:r>
            <a:r>
              <a:rPr lang="en-US" i="1" dirty="0"/>
              <a:t> </a:t>
            </a:r>
            <a:r>
              <a:rPr lang="en-US" dirty="0"/>
              <a:t>entered program</a:t>
            </a:r>
          </a:p>
          <a:p>
            <a:endParaRPr lang="en-US" dirty="0"/>
          </a:p>
          <a:p>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60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50549175"/>
              </p:ext>
            </p:extLst>
          </p:nvPr>
        </p:nvGraphicFramePr>
        <p:xfrm>
          <a:off x="920275" y="3620104"/>
          <a:ext cx="10106131" cy="655027"/>
        </p:xfrm>
        <a:graphic>
          <a:graphicData uri="http://schemas.openxmlformats.org/presentationml/2006/ole">
            <mc:AlternateContent xmlns:mc="http://schemas.openxmlformats.org/markup-compatibility/2006">
              <mc:Choice xmlns:v="urn:schemas-microsoft-com:vml" Requires="v">
                <p:oleObj spid="_x0000_s26730" name="Document" r:id="rId3" imgW="5486400" imgH="355600" progId="Word.Document.12">
                  <p:embed/>
                </p:oleObj>
              </mc:Choice>
              <mc:Fallback>
                <p:oleObj name="Document" r:id="rId3" imgW="5486400" imgH="355600" progId="Word.Document.12">
                  <p:embed/>
                  <p:pic>
                    <p:nvPicPr>
                      <p:cNvPr id="0" name=""/>
                      <p:cNvPicPr/>
                      <p:nvPr/>
                    </p:nvPicPr>
                    <p:blipFill>
                      <a:blip r:embed="rId4"/>
                      <a:stretch>
                        <a:fillRect/>
                      </a:stretch>
                    </p:blipFill>
                    <p:spPr>
                      <a:xfrm>
                        <a:off x="920275" y="3620104"/>
                        <a:ext cx="10106131" cy="65502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6656529"/>
              </p:ext>
            </p:extLst>
          </p:nvPr>
        </p:nvGraphicFramePr>
        <p:xfrm>
          <a:off x="-1901169" y="6070340"/>
          <a:ext cx="9727683" cy="630498"/>
        </p:xfrm>
        <a:graphic>
          <a:graphicData uri="http://schemas.openxmlformats.org/presentationml/2006/ole">
            <mc:AlternateContent xmlns:mc="http://schemas.openxmlformats.org/markup-compatibility/2006">
              <mc:Choice xmlns:v="urn:schemas-microsoft-com:vml" Requires="v">
                <p:oleObj spid="_x0000_s26731" name="Document" r:id="rId5" imgW="5486400" imgH="355600" progId="Word.Document.12">
                  <p:embed/>
                </p:oleObj>
              </mc:Choice>
              <mc:Fallback>
                <p:oleObj name="Document" r:id="rId5" imgW="5486400" imgH="355600" progId="Word.Document.12">
                  <p:embed/>
                  <p:pic>
                    <p:nvPicPr>
                      <p:cNvPr id="0" name=""/>
                      <p:cNvPicPr/>
                      <p:nvPr/>
                    </p:nvPicPr>
                    <p:blipFill>
                      <a:blip r:embed="rId6"/>
                      <a:stretch>
                        <a:fillRect/>
                      </a:stretch>
                    </p:blipFill>
                    <p:spPr>
                      <a:xfrm>
                        <a:off x="-1901169" y="6070340"/>
                        <a:ext cx="9727683" cy="630498"/>
                      </a:xfrm>
                      <a:prstGeom prst="rect">
                        <a:avLst/>
                      </a:prstGeom>
                    </p:spPr>
                  </p:pic>
                </p:oleObj>
              </mc:Fallback>
            </mc:AlternateContent>
          </a:graphicData>
        </a:graphic>
      </p:graphicFrame>
    </p:spTree>
    <p:extLst>
      <p:ext uri="{BB962C8B-B14F-4D97-AF65-F5344CB8AC3E}">
        <p14:creationId xmlns:p14="http://schemas.microsoft.com/office/powerpoint/2010/main" val="2932548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Discontinuity Design –RDD </a:t>
            </a:r>
          </a:p>
        </p:txBody>
      </p:sp>
      <p:sp>
        <p:nvSpPr>
          <p:cNvPr id="3" name="Content Placeholder 2"/>
          <p:cNvSpPr>
            <a:spLocks noGrp="1"/>
          </p:cNvSpPr>
          <p:nvPr>
            <p:ph idx="1"/>
          </p:nvPr>
        </p:nvSpPr>
        <p:spPr>
          <a:xfrm>
            <a:off x="457200" y="1466540"/>
            <a:ext cx="8229600" cy="4530725"/>
          </a:xfrm>
        </p:spPr>
        <p:txBody>
          <a:bodyPr/>
          <a:lstStyle/>
          <a:p>
            <a:pPr marL="0" indent="0">
              <a:buNone/>
            </a:pPr>
            <a:r>
              <a:rPr lang="en-US" b="1" dirty="0"/>
              <a:t>Key Features</a:t>
            </a:r>
          </a:p>
          <a:p>
            <a:pPr lvl="0"/>
            <a:r>
              <a:rPr lang="en-US" dirty="0"/>
              <a:t>Eligibility Index/Variable: Who gets a program/intervention decided by some variable (i.e. income, poverty index) </a:t>
            </a:r>
          </a:p>
          <a:p>
            <a:pPr lvl="1"/>
            <a:r>
              <a:rPr lang="en-US" sz="2400" dirty="0"/>
              <a:t>Examples: </a:t>
            </a:r>
            <a:r>
              <a:rPr lang="en-US" sz="2400" dirty="0" err="1"/>
              <a:t>Progresa</a:t>
            </a:r>
            <a:r>
              <a:rPr lang="en-US" sz="2400" dirty="0"/>
              <a:t> (poverty index), </a:t>
            </a:r>
          </a:p>
          <a:p>
            <a:pPr lvl="1"/>
            <a:r>
              <a:rPr lang="en-US" sz="2400" dirty="0"/>
              <a:t>Columbia decides who get program based on poverty index SISBEN</a:t>
            </a:r>
          </a:p>
          <a:p>
            <a:pPr lvl="1"/>
            <a:r>
              <a:rPr lang="en-US" sz="2400" dirty="0"/>
              <a:t>Test scores decide who gets scholarships in education</a:t>
            </a:r>
          </a:p>
          <a:p>
            <a:pPr marL="0" lvl="0" indent="0">
              <a:buNone/>
            </a:pPr>
            <a:r>
              <a:rPr lang="en-US" b="1" dirty="0"/>
              <a:t>What is needed</a:t>
            </a:r>
          </a:p>
          <a:p>
            <a:pPr lvl="1"/>
            <a:r>
              <a:rPr lang="en-US" sz="2400" dirty="0"/>
              <a:t>Eligibility index needs to be continuous</a:t>
            </a:r>
          </a:p>
          <a:p>
            <a:pPr lvl="1"/>
            <a:r>
              <a:rPr lang="en-US" sz="2400" dirty="0"/>
              <a:t>Clearly defined cut off score  (if not you need to do a Fuzzy RDD)</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61</a:t>
            </a:fld>
            <a:endParaRPr lang="en-US"/>
          </a:p>
        </p:txBody>
      </p:sp>
    </p:spTree>
    <p:extLst>
      <p:ext uri="{BB962C8B-B14F-4D97-AF65-F5344CB8AC3E}">
        <p14:creationId xmlns:p14="http://schemas.microsoft.com/office/powerpoint/2010/main" val="758596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62200" cy="1522587"/>
          </a:xfrm>
        </p:spPr>
        <p:txBody>
          <a:bodyPr/>
          <a:lstStyle/>
          <a:p>
            <a:r>
              <a:rPr lang="en-US" dirty="0"/>
              <a:t>Regression Discontinuity Design –RDD Baseline Outcome</a:t>
            </a:r>
            <a:br>
              <a:rPr lang="en-US" dirty="0"/>
            </a:br>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62</a:t>
            </a:fld>
            <a:endParaRPr lang="en-US"/>
          </a:p>
        </p:txBody>
      </p:sp>
      <p:pic>
        <p:nvPicPr>
          <p:cNvPr id="5" name="Picture 4"/>
          <p:cNvPicPr>
            <a:picLocks noChangeAspect="1"/>
          </p:cNvPicPr>
          <p:nvPr/>
        </p:nvPicPr>
        <p:blipFill>
          <a:blip r:embed="rId2"/>
          <a:stretch>
            <a:fillRect/>
          </a:stretch>
        </p:blipFill>
        <p:spPr>
          <a:xfrm>
            <a:off x="573398" y="1945075"/>
            <a:ext cx="7289800" cy="4556175"/>
          </a:xfrm>
          <a:prstGeom prst="rect">
            <a:avLst/>
          </a:prstGeom>
        </p:spPr>
      </p:pic>
      <p:sp>
        <p:nvSpPr>
          <p:cNvPr id="6" name="TextBox 5"/>
          <p:cNvSpPr txBox="1"/>
          <p:nvPr/>
        </p:nvSpPr>
        <p:spPr>
          <a:xfrm>
            <a:off x="578785" y="6494303"/>
            <a:ext cx="5974415" cy="346249"/>
          </a:xfrm>
          <a:prstGeom prst="rect">
            <a:avLst/>
          </a:prstGeom>
          <a:noFill/>
        </p:spPr>
        <p:txBody>
          <a:bodyPr wrap="square" rtlCol="0">
            <a:spAutoFit/>
          </a:bodyPr>
          <a:lstStyle/>
          <a:p>
            <a:pPr>
              <a:buNone/>
            </a:pPr>
            <a:r>
              <a:rPr lang="en-US" dirty="0"/>
              <a:t>Source: </a:t>
            </a:r>
            <a:r>
              <a:rPr lang="en-US" dirty="0" err="1"/>
              <a:t>Gertler</a:t>
            </a:r>
            <a:r>
              <a:rPr lang="en-US" dirty="0"/>
              <a:t> et al. 2011 </a:t>
            </a:r>
            <a:r>
              <a:rPr lang="en-US" i="1" dirty="0"/>
              <a:t>Impact Evaluation in Practice</a:t>
            </a:r>
          </a:p>
        </p:txBody>
      </p:sp>
    </p:spTree>
    <p:extLst>
      <p:ext uri="{BB962C8B-B14F-4D97-AF65-F5344CB8AC3E}">
        <p14:creationId xmlns:p14="http://schemas.microsoft.com/office/powerpoint/2010/main" val="3145115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Assumption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6166"/>
                <a:ext cx="8229600" cy="3213970"/>
              </a:xfrm>
            </p:spPr>
            <p:txBody>
              <a:bodyPr/>
              <a:lstStyle/>
              <a:p>
                <a:r>
                  <a:rPr lang="en-US" dirty="0"/>
                  <a:t>It might be that those just to the left and the right of the cut off look similar</a:t>
                </a:r>
              </a:p>
              <a:p>
                <a:pPr lvl="1"/>
                <a:r>
                  <a:rPr lang="en-US" dirty="0"/>
                  <a:t>Then those just to the right (ineligible) are the counter factual (comparison group) for those just to the left (treated).</a:t>
                </a:r>
              </a:p>
              <a:p>
                <a:pPr lvl="1"/>
                <a:endParaRPr lang="en-US" i="1" dirty="0"/>
              </a:p>
              <a:p>
                <a:endParaRPr lang="en-US" dirty="0"/>
              </a:p>
              <a:p>
                <a:r>
                  <a:rPr lang="en-US" dirty="0"/>
                  <a:t>X</a:t>
                </a:r>
                <a:r>
                  <a:rPr lang="en-US"/>
                  <a:t>: eligibility </a:t>
                </a:r>
                <a:r>
                  <a:rPr lang="en-US" dirty="0"/>
                  <a:t>variable/index,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is the cutoff</a:t>
                </a:r>
              </a:p>
              <a:p>
                <a:r>
                  <a:rPr lang="en-US" dirty="0"/>
                  <a:t>Given assumption: selection bias will be zero within some distance of the cut off.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6166"/>
                <a:ext cx="8229600" cy="3213970"/>
              </a:xfrm>
              <a:blipFill>
                <a:blip r:embed="rId2"/>
                <a:stretch>
                  <a:fillRect l="-309" t="-1176" b="-278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BED497-106E-EA49-9826-2D548DF30CC3}" type="slidenum">
              <a:rPr lang="en-US" smtClean="0"/>
              <a:pPr/>
              <a:t>63</a:t>
            </a:fld>
            <a:endParaRPr lang="en-US"/>
          </a:p>
        </p:txBody>
      </p:sp>
      <p:pic>
        <p:nvPicPr>
          <p:cNvPr id="5" name="Picture 4"/>
          <p:cNvPicPr>
            <a:picLocks noChangeAspect="1"/>
          </p:cNvPicPr>
          <p:nvPr/>
        </p:nvPicPr>
        <p:blipFill>
          <a:blip r:embed="rId3"/>
          <a:stretch>
            <a:fillRect/>
          </a:stretch>
        </p:blipFill>
        <p:spPr>
          <a:xfrm>
            <a:off x="295421" y="3418156"/>
            <a:ext cx="12261160" cy="452669"/>
          </a:xfrm>
          <a:prstGeom prst="rect">
            <a:avLst/>
          </a:prstGeom>
        </p:spPr>
      </p:pic>
    </p:spTree>
    <p:extLst>
      <p:ext uri="{BB962C8B-B14F-4D97-AF65-F5344CB8AC3E}">
        <p14:creationId xmlns:p14="http://schemas.microsoft.com/office/powerpoint/2010/main" val="209359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Estimate Impact Graphically</a:t>
            </a:r>
          </a:p>
        </p:txBody>
      </p:sp>
      <p:sp>
        <p:nvSpPr>
          <p:cNvPr id="4" name="Slide Number Placeholder 3"/>
          <p:cNvSpPr>
            <a:spLocks noGrp="1"/>
          </p:cNvSpPr>
          <p:nvPr>
            <p:ph type="sldNum" sz="quarter" idx="12"/>
          </p:nvPr>
        </p:nvSpPr>
        <p:spPr/>
        <p:txBody>
          <a:bodyPr/>
          <a:lstStyle/>
          <a:p>
            <a:fld id="{D4BED497-106E-EA49-9826-2D548DF30CC3}" type="slidenum">
              <a:rPr lang="en-US" smtClean="0"/>
              <a:pPr/>
              <a:t>64</a:t>
            </a:fld>
            <a:endParaRPr lang="en-US"/>
          </a:p>
        </p:txBody>
      </p:sp>
      <p:pic>
        <p:nvPicPr>
          <p:cNvPr id="6" name="Picture 5"/>
          <p:cNvPicPr>
            <a:picLocks noChangeAspect="1"/>
          </p:cNvPicPr>
          <p:nvPr/>
        </p:nvPicPr>
        <p:blipFill>
          <a:blip r:embed="rId2"/>
          <a:stretch>
            <a:fillRect/>
          </a:stretch>
        </p:blipFill>
        <p:spPr>
          <a:xfrm>
            <a:off x="707404" y="1219200"/>
            <a:ext cx="7829676" cy="4759569"/>
          </a:xfrm>
          <a:prstGeom prst="rect">
            <a:avLst/>
          </a:prstGeom>
        </p:spPr>
      </p:pic>
      <p:sp>
        <p:nvSpPr>
          <p:cNvPr id="7" name="TextBox 6"/>
          <p:cNvSpPr txBox="1"/>
          <p:nvPr/>
        </p:nvSpPr>
        <p:spPr>
          <a:xfrm>
            <a:off x="578785" y="5973793"/>
            <a:ext cx="6961498" cy="652486"/>
          </a:xfrm>
          <a:prstGeom prst="rect">
            <a:avLst/>
          </a:prstGeom>
          <a:noFill/>
        </p:spPr>
        <p:txBody>
          <a:bodyPr wrap="square" rtlCol="0">
            <a:spAutoFit/>
          </a:bodyPr>
          <a:lstStyle/>
          <a:p>
            <a:pPr>
              <a:buNone/>
            </a:pPr>
            <a:r>
              <a:rPr lang="en-US" sz="1600" dirty="0"/>
              <a:t>Source: </a:t>
            </a:r>
            <a:r>
              <a:rPr lang="en-US" sz="1600" dirty="0" err="1"/>
              <a:t>Gertler</a:t>
            </a:r>
            <a:r>
              <a:rPr lang="en-US" sz="1600" dirty="0"/>
              <a:t> et al. 2011 </a:t>
            </a:r>
            <a:r>
              <a:rPr lang="en-US" sz="1600" i="1" dirty="0"/>
              <a:t>Impact Evaluation in Practice</a:t>
            </a:r>
          </a:p>
          <a:p>
            <a:pPr>
              <a:buNone/>
            </a:pPr>
            <a:r>
              <a:rPr lang="en-US" sz="2000" b="1" dirty="0"/>
              <a:t>Impact: </a:t>
            </a:r>
            <a:r>
              <a:rPr lang="en-US" sz="2000" dirty="0"/>
              <a:t>size of discontinuity in regression lines at the cutoff</a:t>
            </a:r>
          </a:p>
        </p:txBody>
      </p:sp>
    </p:spTree>
    <p:extLst>
      <p:ext uri="{BB962C8B-B14F-4D97-AF65-F5344CB8AC3E}">
        <p14:creationId xmlns:p14="http://schemas.microsoft.com/office/powerpoint/2010/main" val="2430980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Functional Form Matters</a:t>
            </a:r>
          </a:p>
        </p:txBody>
      </p:sp>
      <p:sp>
        <p:nvSpPr>
          <p:cNvPr id="4" name="Slide Number Placeholder 3"/>
          <p:cNvSpPr>
            <a:spLocks noGrp="1"/>
          </p:cNvSpPr>
          <p:nvPr>
            <p:ph type="sldNum" sz="quarter" idx="12"/>
          </p:nvPr>
        </p:nvSpPr>
        <p:spPr/>
        <p:txBody>
          <a:bodyPr/>
          <a:lstStyle/>
          <a:p>
            <a:fld id="{D4BED497-106E-EA49-9826-2D548DF30CC3}" type="slidenum">
              <a:rPr lang="en-US" smtClean="0"/>
              <a:pPr/>
              <a:t>65</a:t>
            </a:fld>
            <a:endParaRPr lang="en-US"/>
          </a:p>
        </p:txBody>
      </p:sp>
      <p:pic>
        <p:nvPicPr>
          <p:cNvPr id="5" name="Picture 4"/>
          <p:cNvPicPr>
            <a:picLocks noChangeAspect="1"/>
          </p:cNvPicPr>
          <p:nvPr/>
        </p:nvPicPr>
        <p:blipFill>
          <a:blip r:embed="rId2"/>
          <a:stretch>
            <a:fillRect/>
          </a:stretch>
        </p:blipFill>
        <p:spPr>
          <a:xfrm>
            <a:off x="457200" y="1239838"/>
            <a:ext cx="8674100" cy="5146894"/>
          </a:xfrm>
          <a:prstGeom prst="rect">
            <a:avLst/>
          </a:prstGeom>
        </p:spPr>
      </p:pic>
      <p:sp>
        <p:nvSpPr>
          <p:cNvPr id="7" name="TextBox 6"/>
          <p:cNvSpPr txBox="1"/>
          <p:nvPr/>
        </p:nvSpPr>
        <p:spPr>
          <a:xfrm>
            <a:off x="4895557" y="4258995"/>
            <a:ext cx="2729132" cy="590931"/>
          </a:xfrm>
          <a:prstGeom prst="rect">
            <a:avLst/>
          </a:prstGeom>
          <a:noFill/>
        </p:spPr>
        <p:txBody>
          <a:bodyPr wrap="square" rtlCol="0">
            <a:spAutoFit/>
          </a:bodyPr>
          <a:lstStyle/>
          <a:p>
            <a:pPr>
              <a:buNone/>
            </a:pPr>
            <a:r>
              <a:rPr lang="en-US" dirty="0"/>
              <a:t>Cubic function in red is a better fit </a:t>
            </a:r>
            <a:r>
              <a:rPr lang="en-US"/>
              <a:t>of the data</a:t>
            </a:r>
          </a:p>
        </p:txBody>
      </p:sp>
    </p:spTree>
    <p:extLst>
      <p:ext uri="{BB962C8B-B14F-4D97-AF65-F5344CB8AC3E}">
        <p14:creationId xmlns:p14="http://schemas.microsoft.com/office/powerpoint/2010/main" val="774697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Form: Need Interaction Term</a:t>
            </a:r>
          </a:p>
        </p:txBody>
      </p:sp>
      <p:sp>
        <p:nvSpPr>
          <p:cNvPr id="4" name="Slide Number Placeholder 3"/>
          <p:cNvSpPr>
            <a:spLocks noGrp="1"/>
          </p:cNvSpPr>
          <p:nvPr>
            <p:ph type="sldNum" sz="quarter" idx="12"/>
          </p:nvPr>
        </p:nvSpPr>
        <p:spPr/>
        <p:txBody>
          <a:bodyPr/>
          <a:lstStyle/>
          <a:p>
            <a:fld id="{D4BED497-106E-EA49-9826-2D548DF30CC3}" type="slidenum">
              <a:rPr lang="en-US" smtClean="0"/>
              <a:pPr/>
              <a:t>66</a:t>
            </a:fld>
            <a:endParaRPr lang="en-US"/>
          </a:p>
        </p:txBody>
      </p:sp>
      <p:pic>
        <p:nvPicPr>
          <p:cNvPr id="5" name="Picture 4"/>
          <p:cNvPicPr>
            <a:picLocks noChangeAspect="1"/>
          </p:cNvPicPr>
          <p:nvPr/>
        </p:nvPicPr>
        <p:blipFill>
          <a:blip r:embed="rId2"/>
          <a:stretch>
            <a:fillRect/>
          </a:stretch>
        </p:blipFill>
        <p:spPr>
          <a:xfrm>
            <a:off x="12700" y="1252024"/>
            <a:ext cx="9118600" cy="4999111"/>
          </a:xfrm>
          <a:prstGeom prst="rect">
            <a:avLst/>
          </a:prstGeom>
        </p:spPr>
      </p:pic>
    </p:spTree>
    <p:extLst>
      <p:ext uri="{BB962C8B-B14F-4D97-AF65-F5344CB8AC3E}">
        <p14:creationId xmlns:p14="http://schemas.microsoft.com/office/powerpoint/2010/main" val="1381541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4BED497-106E-EA49-9826-2D548DF30CC3}" type="slidenum">
              <a:rPr lang="en-US" smtClean="0"/>
              <a:pPr/>
              <a:t>67</a:t>
            </a:fld>
            <a:endParaRPr lang="en-US"/>
          </a:p>
        </p:txBody>
      </p:sp>
      <p:pic>
        <p:nvPicPr>
          <p:cNvPr id="5" name="Picture 4"/>
          <p:cNvPicPr>
            <a:picLocks noChangeAspect="1"/>
          </p:cNvPicPr>
          <p:nvPr/>
        </p:nvPicPr>
        <p:blipFill>
          <a:blip r:embed="rId2"/>
          <a:stretch>
            <a:fillRect/>
          </a:stretch>
        </p:blipFill>
        <p:spPr>
          <a:xfrm>
            <a:off x="698500" y="943516"/>
            <a:ext cx="7747000" cy="5308600"/>
          </a:xfrm>
          <a:prstGeom prst="rect">
            <a:avLst/>
          </a:prstGeom>
        </p:spPr>
      </p:pic>
    </p:spTree>
    <p:extLst>
      <p:ext uri="{BB962C8B-B14F-4D97-AF65-F5344CB8AC3E}">
        <p14:creationId xmlns:p14="http://schemas.microsoft.com/office/powerpoint/2010/main" val="62670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Estimate Impact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78196"/>
                <a:ext cx="8229600" cy="4857473"/>
              </a:xfrm>
            </p:spPr>
            <p:txBody>
              <a:bodyPr/>
              <a:lstStyle/>
              <a:p>
                <a:pPr marL="0" indent="0">
                  <a:buNone/>
                </a:pPr>
                <a:r>
                  <a:rPr lang="en-US" b="1" dirty="0"/>
                  <a:t>Most Basic Linear Functional form </a:t>
                </a:r>
              </a:p>
              <a:p>
                <a:pPr lvl="1"/>
                <a:r>
                  <a:rPr lang="en-US" dirty="0"/>
                  <a:t>function form is the same on both sides of cut off</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m:t>
                        </m:r>
                      </m:sub>
                    </m:sSub>
                  </m:oMath>
                </a14:m>
                <a:endParaRPr lang="en-US" sz="2400" dirty="0"/>
              </a:p>
              <a:p>
                <a:pPr lvl="1"/>
                <a:r>
                  <a:rPr lang="en-US" dirty="0" err="1"/>
                  <a:t>Ti</a:t>
                </a:r>
                <a:r>
                  <a:rPr lang="en-US" dirty="0"/>
                  <a:t>: dummy indicating if on treatment side of cutoff</a:t>
                </a:r>
              </a:p>
              <a:p>
                <a:pPr lvl="1"/>
                <a:r>
                  <a:rPr lang="en-US" dirty="0"/>
                  <a:t>X</a:t>
                </a:r>
                <a:r>
                  <a:rPr lang="en-US" baseline="-25000" dirty="0"/>
                  <a:t>o</a:t>
                </a:r>
                <a:r>
                  <a:rPr lang="en-US" dirty="0"/>
                  <a:t>: cut off value</a:t>
                </a:r>
              </a:p>
              <a:p>
                <a:pPr lvl="1"/>
                <a:r>
                  <a:rPr lang="en-US" dirty="0"/>
                  <a:t>X</a:t>
                </a:r>
                <a:r>
                  <a:rPr lang="en-US" baseline="-25000" dirty="0"/>
                  <a:t>i</a:t>
                </a:r>
                <a:r>
                  <a:rPr lang="en-US" dirty="0"/>
                  <a:t>: eligibility variable</a:t>
                </a:r>
              </a:p>
              <a:p>
                <a:pPr marL="0" indent="0">
                  <a:buNone/>
                </a:pPr>
                <a:r>
                  <a:rPr lang="en-US" b="1" dirty="0"/>
                  <a:t>Add a square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12</m:t>
                        </m:r>
                      </m:sub>
                    </m:sSub>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endParaRPr lang="en-US" dirty="0"/>
              </a:p>
              <a:p>
                <a:pPr marL="0" indent="0">
                  <a:buNone/>
                </a:pPr>
                <a:r>
                  <a:rPr lang="en-US" b="1" dirty="0"/>
                  <a:t>Add interaction terms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e>
                      <m:sup/>
                    </m:sSup>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endParaRPr lang="en-US" dirty="0"/>
              </a:p>
              <a:p>
                <a:pPr marL="0" indent="0">
                  <a:buNone/>
                </a:pPr>
                <a:r>
                  <a:rPr lang="en-US" b="1" dirty="0"/>
                  <a:t>Linear but different on each side of cut off</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1</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12</m:t>
                        </m:r>
                      </m:sub>
                    </m:sSub>
                    <m:r>
                      <a:rPr lang="en-US" i="1">
                        <a:latin typeface="Cambria Math" panose="02040503050406030204" pitchFamily="18" charset="0"/>
                      </a:rPr>
                      <m:t>1</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endParaRPr lang="en-US" dirty="0"/>
              </a:p>
              <a:p>
                <a:endParaRPr lang="en-US" dirty="0"/>
              </a:p>
              <a:p>
                <a:endParaRPr lang="en-US" dirty="0"/>
              </a:p>
              <a:p>
                <a:endParaRPr lang="en-US" dirty="0"/>
              </a:p>
              <a:p>
                <a:pPr lvl="1"/>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78196"/>
                <a:ext cx="8229600" cy="4857473"/>
              </a:xfrm>
              <a:blipFill rotWithShape="0">
                <a:blip r:embed="rId2"/>
                <a:stretch>
                  <a:fillRect l="-1111" t="-878" b="-329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BED497-106E-EA49-9826-2D548DF30CC3}" type="slidenum">
              <a:rPr lang="en-US" smtClean="0"/>
              <a:pPr/>
              <a:t>68</a:t>
            </a:fld>
            <a:endParaRPr lang="en-US" dirty="0"/>
          </a:p>
        </p:txBody>
      </p:sp>
    </p:spTree>
    <p:extLst>
      <p:ext uri="{BB962C8B-B14F-4D97-AF65-F5344CB8AC3E}">
        <p14:creationId xmlns:p14="http://schemas.microsoft.com/office/powerpoint/2010/main" val="118821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Robustness Checks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dirty="0"/>
                  <a:t>Run regression on variables that should not be affected by the intervention and check no effect</a:t>
                </a:r>
                <a14:m>
                  <m:oMath xmlns:m="http://schemas.openxmlformats.org/officeDocument/2006/math">
                    <m:r>
                      <a:rPr lang="en-US" i="1">
                        <a:latin typeface="Cambria Math" panose="02040503050406030204" pitchFamily="18" charset="0"/>
                      </a:rPr>
                      <m:t> </m:t>
                    </m:r>
                  </m:oMath>
                </a14:m>
                <a:endParaRPr lang="en-US" dirty="0"/>
              </a:p>
              <a:p>
                <a:r>
                  <a:rPr lang="en-US" dirty="0"/>
                  <a:t>Use other bands around the cut off point in regressions to check result is robust to some variations in band size.</a:t>
                </a:r>
              </a:p>
              <a:p>
                <a:pPr lvl="1"/>
                <a:r>
                  <a:rPr lang="en-US" dirty="0"/>
                  <a:t>Check the balance of baseline characteristics in the T and C group determined by the cutoff.</a:t>
                </a:r>
              </a:p>
              <a:p>
                <a:pPr lvl="0"/>
                <a:r>
                  <a:rPr lang="en-US" dirty="0"/>
                  <a:t>Use various functional forms for the eligibility index (linear, quadratic, cubic), to see if sensitive to the form.</a:t>
                </a:r>
              </a:p>
              <a:p>
                <a:pPr lvl="0"/>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6" t="-21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BED497-106E-EA49-9826-2D548DF30CC3}" type="slidenum">
              <a:rPr lang="en-US" smtClean="0"/>
              <a:pPr/>
              <a:t>69</a:t>
            </a:fld>
            <a:endParaRPr lang="en-US"/>
          </a:p>
        </p:txBody>
      </p:sp>
    </p:spTree>
    <p:extLst>
      <p:ext uri="{BB962C8B-B14F-4D97-AF65-F5344CB8AC3E}">
        <p14:creationId xmlns:p14="http://schemas.microsoft.com/office/powerpoint/2010/main" val="113000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Randomization</a:t>
            </a:r>
          </a:p>
        </p:txBody>
      </p:sp>
      <p:sp>
        <p:nvSpPr>
          <p:cNvPr id="3" name="Content Placeholder 2"/>
          <p:cNvSpPr>
            <a:spLocks noGrp="1"/>
          </p:cNvSpPr>
          <p:nvPr>
            <p:ph idx="1"/>
          </p:nvPr>
        </p:nvSpPr>
        <p:spPr>
          <a:xfrm>
            <a:off x="457200" y="1600200"/>
            <a:ext cx="8496300" cy="4530725"/>
          </a:xfrm>
        </p:spPr>
        <p:txBody>
          <a:bodyPr/>
          <a:lstStyle/>
          <a:p>
            <a:r>
              <a:rPr lang="en-US" dirty="0"/>
              <a:t>Development Economics</a:t>
            </a:r>
          </a:p>
          <a:p>
            <a:pPr lvl="1"/>
            <a:r>
              <a:rPr lang="en-US" dirty="0"/>
              <a:t>Concern about reliable identification of program effects – Internal Validity.</a:t>
            </a:r>
          </a:p>
          <a:p>
            <a:pPr lvl="1"/>
            <a:r>
              <a:rPr lang="en-US" dirty="0"/>
              <a:t>Deal with “Fads” and “Pet” projects in development</a:t>
            </a:r>
          </a:p>
          <a:p>
            <a:pPr lvl="1"/>
            <a:r>
              <a:rPr lang="en-US" dirty="0"/>
              <a:t>Mid 1990s: Experimental work aimed at answering questions about the education production function.</a:t>
            </a:r>
          </a:p>
          <a:p>
            <a:pPr lvl="2"/>
            <a:r>
              <a:rPr lang="en-US" dirty="0"/>
              <a:t>Better access to inputs matter for school attendance and test score?</a:t>
            </a:r>
          </a:p>
          <a:p>
            <a:pPr lvl="2"/>
            <a:r>
              <a:rPr lang="en-US" dirty="0"/>
              <a:t>Change one factor at a time:</a:t>
            </a:r>
          </a:p>
          <a:p>
            <a:pPr lvl="3"/>
            <a:r>
              <a:rPr lang="en-US" dirty="0"/>
              <a:t>Textbooks, flipcharts, student-teacher ratios, health (deworming – </a:t>
            </a:r>
            <a:r>
              <a:rPr lang="en-US" dirty="0" err="1"/>
              <a:t>Busia</a:t>
            </a:r>
            <a:r>
              <a:rPr lang="en-US" dirty="0"/>
              <a:t> Kenya)</a:t>
            </a:r>
          </a:p>
          <a:p>
            <a:pPr lvl="3"/>
            <a:r>
              <a:rPr lang="en-US" dirty="0"/>
              <a:t>Textbooks and reducing student teacher ratios not effective at improving test scores.</a:t>
            </a:r>
          </a:p>
        </p:txBody>
      </p:sp>
      <p:sp>
        <p:nvSpPr>
          <p:cNvPr id="4" name="Slide Number Placeholder 3"/>
          <p:cNvSpPr>
            <a:spLocks noGrp="1"/>
          </p:cNvSpPr>
          <p:nvPr>
            <p:ph type="sldNum" sz="quarter" idx="12"/>
          </p:nvPr>
        </p:nvSpPr>
        <p:spPr/>
        <p:txBody>
          <a:bodyPr/>
          <a:lstStyle/>
          <a:p>
            <a:fld id="{D4BED497-106E-EA49-9826-2D548DF30CC3}" type="slidenum">
              <a:rPr lang="en-US" smtClean="0"/>
              <a:pPr/>
              <a:t>7</a:t>
            </a:fld>
            <a:endParaRPr lang="en-US"/>
          </a:p>
        </p:txBody>
      </p:sp>
    </p:spTree>
    <p:extLst>
      <p:ext uri="{BB962C8B-B14F-4D97-AF65-F5344CB8AC3E}">
        <p14:creationId xmlns:p14="http://schemas.microsoft.com/office/powerpoint/2010/main" val="1826023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Issues</a:t>
            </a:r>
          </a:p>
        </p:txBody>
      </p:sp>
      <p:sp>
        <p:nvSpPr>
          <p:cNvPr id="3" name="Content Placeholder 2"/>
          <p:cNvSpPr>
            <a:spLocks noGrp="1"/>
          </p:cNvSpPr>
          <p:nvPr>
            <p:ph idx="1"/>
          </p:nvPr>
        </p:nvSpPr>
        <p:spPr/>
        <p:txBody>
          <a:bodyPr/>
          <a:lstStyle/>
          <a:p>
            <a:r>
              <a:rPr lang="en-US" dirty="0"/>
              <a:t>Need to get the functional form right</a:t>
            </a:r>
          </a:p>
          <a:p>
            <a:pPr lvl="1"/>
            <a:r>
              <a:rPr lang="en-US" dirty="0"/>
              <a:t>Effects are unbiased only if the function form of the relationship  between the assignment variable and the outcome variable is modeled correctly</a:t>
            </a:r>
          </a:p>
          <a:p>
            <a:pPr lvl="0"/>
            <a:r>
              <a:rPr lang="en-US" dirty="0"/>
              <a:t>Anything that affects the size of the discontinuity other than the treatment is a treat</a:t>
            </a:r>
          </a:p>
          <a:p>
            <a:r>
              <a:rPr lang="en-US" dirty="0"/>
              <a:t>Gives LATE: so if are not interested in the impact of those around the cut off, this is not very helpful. </a:t>
            </a:r>
          </a:p>
          <a:p>
            <a:pPr lvl="1"/>
            <a:r>
              <a:rPr lang="en-US" dirty="0"/>
              <a:t>May systematically over or under-estimate ATE</a:t>
            </a:r>
          </a:p>
          <a:p>
            <a:pPr lvl="0"/>
            <a:r>
              <a:rPr lang="en-US" dirty="0"/>
              <a:t>Statistical Power can be an issue because only estimate effect around the cut –off. So need large sample sizes.</a:t>
            </a:r>
          </a:p>
          <a:p>
            <a:pPr lvl="1"/>
            <a:r>
              <a:rPr lang="en-US" sz="2400" dirty="0"/>
              <a:t>Trade off between statistical power and bias</a:t>
            </a:r>
            <a:r>
              <a:rPr lang="en-US" dirty="0"/>
              <a:t> </a:t>
            </a:r>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70</a:t>
            </a:fld>
            <a:endParaRPr lang="en-US"/>
          </a:p>
        </p:txBody>
      </p:sp>
    </p:spTree>
    <p:extLst>
      <p:ext uri="{BB962C8B-B14F-4D97-AF65-F5344CB8AC3E}">
        <p14:creationId xmlns:p14="http://schemas.microsoft.com/office/powerpoint/2010/main" val="1995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Randomization</a:t>
            </a:r>
          </a:p>
        </p:txBody>
      </p:sp>
      <p:sp>
        <p:nvSpPr>
          <p:cNvPr id="3" name="Content Placeholder 2"/>
          <p:cNvSpPr>
            <a:spLocks noGrp="1"/>
          </p:cNvSpPr>
          <p:nvPr>
            <p:ph idx="1"/>
          </p:nvPr>
        </p:nvSpPr>
        <p:spPr/>
        <p:txBody>
          <a:bodyPr/>
          <a:lstStyle/>
          <a:p>
            <a:pPr lvl="2"/>
            <a:r>
              <a:rPr lang="en-US" dirty="0"/>
              <a:t>Surprise: deworming was effective at reducing absenteeism, and 29 times more effective as hiring an extra teacher.</a:t>
            </a:r>
          </a:p>
          <a:p>
            <a:r>
              <a:rPr lang="en-US" dirty="0"/>
              <a:t>1990s -Conditional Cash Transfers (CCTs)</a:t>
            </a:r>
          </a:p>
          <a:p>
            <a:pPr lvl="1"/>
            <a:r>
              <a:rPr lang="en-US" dirty="0"/>
              <a:t>Randomization of large social experiments</a:t>
            </a:r>
          </a:p>
          <a:p>
            <a:pPr lvl="1"/>
            <a:r>
              <a:rPr lang="en-US" dirty="0"/>
              <a:t>First large scale randomization of anti-poverty program, </a:t>
            </a:r>
            <a:r>
              <a:rPr lang="en-US" dirty="0" err="1"/>
              <a:t>Progresa</a:t>
            </a:r>
            <a:r>
              <a:rPr lang="en-US" dirty="0"/>
              <a:t>, in Mexico</a:t>
            </a:r>
          </a:p>
          <a:p>
            <a:pPr lvl="1"/>
            <a:r>
              <a:rPr lang="en-US" dirty="0"/>
              <a:t>Mexican Economist main architect – Santiago Levy</a:t>
            </a:r>
          </a:p>
          <a:p>
            <a:pPr lvl="1"/>
            <a:r>
              <a:rPr lang="en-US" dirty="0"/>
              <a:t>Outside evaluations – profs from USA</a:t>
            </a:r>
          </a:p>
          <a:p>
            <a:pPr lvl="1"/>
            <a:r>
              <a:rPr lang="en-US" dirty="0"/>
              <a:t>Base-line and multiple follow-up surveys</a:t>
            </a:r>
          </a:p>
          <a:p>
            <a:pPr lvl="1"/>
            <a:r>
              <a:rPr lang="en-US" dirty="0"/>
              <a:t>Find important short-term effects</a:t>
            </a:r>
          </a:p>
          <a:p>
            <a:pPr lvl="1"/>
            <a:r>
              <a:rPr lang="en-US" dirty="0"/>
              <a:t>Program lasts government change, now </a:t>
            </a:r>
            <a:r>
              <a:rPr lang="en-US" dirty="0" err="1"/>
              <a:t>Oportunidades</a:t>
            </a:r>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D4BED497-106E-EA49-9826-2D548DF30CC3}" type="slidenum">
              <a:rPr lang="en-US" smtClean="0"/>
              <a:pPr/>
              <a:t>8</a:t>
            </a:fld>
            <a:endParaRPr lang="en-US"/>
          </a:p>
        </p:txBody>
      </p:sp>
    </p:spTree>
    <p:extLst>
      <p:ext uri="{BB962C8B-B14F-4D97-AF65-F5344CB8AC3E}">
        <p14:creationId xmlns:p14="http://schemas.microsoft.com/office/powerpoint/2010/main" val="362259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8405B-890C-5043-B2BC-82223DF09A74}" type="slidenum">
              <a:rPr lang="en-US" sz="1200">
                <a:latin typeface="Garamond" charset="0"/>
              </a:rPr>
              <a:pPr eaLnBrk="1" hangingPunct="1"/>
              <a:t>9</a:t>
            </a:fld>
            <a:endParaRPr lang="en-US" sz="1200">
              <a:latin typeface="Garamond" charset="0"/>
            </a:endParaRPr>
          </a:p>
        </p:txBody>
      </p:sp>
      <p:sp>
        <p:nvSpPr>
          <p:cNvPr id="22530" name="Rectangle 2"/>
          <p:cNvSpPr>
            <a:spLocks noGrp="1" noChangeArrowheads="1"/>
          </p:cNvSpPr>
          <p:nvPr>
            <p:ph type="title"/>
          </p:nvPr>
        </p:nvSpPr>
        <p:spPr/>
        <p:txBody>
          <a:bodyPr/>
          <a:lstStyle/>
          <a:p>
            <a:pPr eaLnBrk="1" hangingPunct="1"/>
            <a:r>
              <a:rPr lang="en-US" dirty="0">
                <a:latin typeface="Garamond" charset="0"/>
              </a:rPr>
              <a:t>Why is Randomization Popular?</a:t>
            </a:r>
            <a:br>
              <a:rPr lang="en-US" dirty="0">
                <a:latin typeface="Garamond" charset="0"/>
              </a:rPr>
            </a:br>
            <a:r>
              <a:rPr lang="en-US" dirty="0">
                <a:latin typeface="Garamond" charset="0"/>
              </a:rPr>
              <a:t>The Evaluation Problem</a:t>
            </a:r>
          </a:p>
        </p:txBody>
      </p:sp>
      <p:sp>
        <p:nvSpPr>
          <p:cNvPr id="22531" name="Rectangle 3"/>
          <p:cNvSpPr>
            <a:spLocks noGrp="1" noChangeArrowheads="1"/>
          </p:cNvSpPr>
          <p:nvPr>
            <p:ph type="body" idx="1"/>
          </p:nvPr>
        </p:nvSpPr>
        <p:spPr>
          <a:xfrm>
            <a:off x="457200" y="1600200"/>
            <a:ext cx="8229600" cy="5029200"/>
          </a:xfrm>
        </p:spPr>
        <p:txBody>
          <a:bodyPr/>
          <a:lstStyle/>
          <a:p>
            <a:pPr marL="0" indent="0" eaLnBrk="1" hangingPunct="1">
              <a:buNone/>
            </a:pPr>
            <a:endParaRPr lang="en-US" dirty="0">
              <a:latin typeface="Arial" charset="0"/>
            </a:endParaRPr>
          </a:p>
          <a:p>
            <a:pPr eaLnBrk="1" hangingPunct="1"/>
            <a:r>
              <a:rPr lang="en-US" dirty="0">
                <a:latin typeface="Arial" charset="0"/>
              </a:rPr>
              <a:t>Impact evaluation assess changes in an outcome (well-being) that can be attributed to a particular policy /intervention/program.</a:t>
            </a:r>
          </a:p>
          <a:p>
            <a:pPr eaLnBrk="1" hangingPunct="1"/>
            <a:r>
              <a:rPr lang="en-US" dirty="0">
                <a:latin typeface="Arial" charset="0"/>
              </a:rPr>
              <a:t>Assesses causal effect of a program on relevant outcomes</a:t>
            </a:r>
          </a:p>
          <a:p>
            <a:pPr lvl="1" eaLnBrk="1" hangingPunct="1"/>
            <a:r>
              <a:rPr lang="en-US" b="1" dirty="0">
                <a:latin typeface="Arial" charset="0"/>
                <a:ea typeface="Arial" charset="0"/>
                <a:cs typeface="Arial" charset="0"/>
              </a:rPr>
              <a:t>Key ingredient: counterfactual</a:t>
            </a:r>
          </a:p>
          <a:p>
            <a:pPr lvl="2" eaLnBrk="1" hangingPunct="1"/>
            <a:r>
              <a:rPr lang="en-US" dirty="0">
                <a:latin typeface="Arial" charset="0"/>
                <a:ea typeface="Arial" charset="0"/>
                <a:cs typeface="Arial" charset="0"/>
              </a:rPr>
              <a:t>Asks would have happened to those receiving the intervention if they had not received the program</a:t>
            </a:r>
          </a:p>
          <a:p>
            <a:pPr lvl="1" eaLnBrk="1" hangingPunct="1"/>
            <a:r>
              <a:rPr lang="en-US" dirty="0">
                <a:latin typeface="Arial" charset="0"/>
                <a:ea typeface="Arial" charset="0"/>
                <a:cs typeface="Arial" charset="0"/>
              </a:rPr>
              <a:t>Without the counterfactual, it is not an impact evaluation</a:t>
            </a:r>
          </a:p>
        </p:txBody>
      </p:sp>
    </p:spTree>
    <p:extLst>
      <p:ext uri="{BB962C8B-B14F-4D97-AF65-F5344CB8AC3E}">
        <p14:creationId xmlns:p14="http://schemas.microsoft.com/office/powerpoint/2010/main" val="1927204250"/>
      </p:ext>
    </p:extLst>
  </p:cSld>
  <p:clrMapOvr>
    <a:masterClrMapping/>
  </p:clrMapOvr>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
            <a:schemeClr val="accent1"/>
          </a:buClr>
          <a:buSzTx/>
          <a:buFont typeface="Wingdings" charset="2"/>
          <a:buChar char="•"/>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8749</TotalTime>
  <Words>4827</Words>
  <Application>Microsoft Macintosh PowerPoint</Application>
  <PresentationFormat>On-screen Show (4:3)</PresentationFormat>
  <Paragraphs>673</Paragraphs>
  <Slides>70</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0" baseType="lpstr">
      <vt:lpstr>Arial</vt:lpstr>
      <vt:lpstr>Calibri</vt:lpstr>
      <vt:lpstr>Cambria</vt:lpstr>
      <vt:lpstr>Cambria Math</vt:lpstr>
      <vt:lpstr>Garamond</vt:lpstr>
      <vt:lpstr>Times New Roman</vt:lpstr>
      <vt:lpstr>Wingdings</vt:lpstr>
      <vt:lpstr>Default Theme</vt:lpstr>
      <vt:lpstr>Document</vt:lpstr>
      <vt:lpstr>Equation</vt:lpstr>
      <vt:lpstr>Program Evaluation Randomization and other methods </vt:lpstr>
      <vt:lpstr>Outline</vt:lpstr>
      <vt:lpstr>Class website</vt:lpstr>
      <vt:lpstr>Syllabus Assignments</vt:lpstr>
      <vt:lpstr>History of Randomization</vt:lpstr>
      <vt:lpstr>History of Randomization</vt:lpstr>
      <vt:lpstr>History of Randomization</vt:lpstr>
      <vt:lpstr>History of Randomization</vt:lpstr>
      <vt:lpstr>Why is Randomization Popular? The Evaluation Problem</vt:lpstr>
      <vt:lpstr>The Evaluation Problem</vt:lpstr>
      <vt:lpstr>The Evaluation Problem</vt:lpstr>
      <vt:lpstr>The Evaluation Problem  In words</vt:lpstr>
      <vt:lpstr>Potential Outcomes Framework</vt:lpstr>
      <vt:lpstr>Potential Outcomes Framework</vt:lpstr>
      <vt:lpstr>Potential Outcomes Framework</vt:lpstr>
      <vt:lpstr>Potential Outcomes Framework</vt:lpstr>
      <vt:lpstr>The Evaluation Problem</vt:lpstr>
      <vt:lpstr>The Evaluation Problem </vt:lpstr>
      <vt:lpstr>The Evaluation Problem Add the counterfactual</vt:lpstr>
      <vt:lpstr>The Evaluation Problem True impact</vt:lpstr>
      <vt:lpstr>Treatment and Comparison  3 Similarities Needed (Gertler et al 2008)</vt:lpstr>
      <vt:lpstr>Treatment and Comparison  3 Similarities Needed (Gertler et al 2008)</vt:lpstr>
      <vt:lpstr>Potential Outcomes Framework</vt:lpstr>
      <vt:lpstr>Potential Outcomes Framework</vt:lpstr>
      <vt:lpstr>Potential Outcomes Framework</vt:lpstr>
      <vt:lpstr>Potential Outcomes Framework</vt:lpstr>
      <vt:lpstr>Potential Outcomes Framework</vt:lpstr>
      <vt:lpstr>Potential Outcomes Framework</vt:lpstr>
      <vt:lpstr>Potential Outcomes Framework</vt:lpstr>
      <vt:lpstr>Regression Counterpart Full Compliance</vt:lpstr>
      <vt:lpstr>Regression Counterpart Partial or Imperfect Compliance</vt:lpstr>
      <vt:lpstr>Regression Counterpart Partial or Imperfect Compliance</vt:lpstr>
      <vt:lpstr>Regression Counterpart Partial or Imperfect Compliance</vt:lpstr>
      <vt:lpstr>Regression Counterpart Partial or Imperfect Compliance</vt:lpstr>
      <vt:lpstr>Regression Counterpart Partial or Imperfect Compliance</vt:lpstr>
      <vt:lpstr>Regression Counterpart Partial or Imperfect Compliance</vt:lpstr>
      <vt:lpstr>Potential Outcomes Framework</vt:lpstr>
      <vt:lpstr>Writing/Discussing a Good RCT Paper</vt:lpstr>
      <vt:lpstr>Benefits of Randomization</vt:lpstr>
      <vt:lpstr>Disadvantages</vt:lpstr>
      <vt:lpstr>Disadvantages: External Validity</vt:lpstr>
      <vt:lpstr>Disadvantages:</vt:lpstr>
      <vt:lpstr>Hawthorne and John Henry Effects</vt:lpstr>
      <vt:lpstr>Internal Versus External Validity</vt:lpstr>
      <vt:lpstr>For Your Research</vt:lpstr>
      <vt:lpstr>Estimating the Counterfactual</vt:lpstr>
      <vt:lpstr>Double Differences or Differences-in-Differences (D-D)</vt:lpstr>
      <vt:lpstr>Double Differences </vt:lpstr>
      <vt:lpstr>Double Differences </vt:lpstr>
      <vt:lpstr>PowerPoint Presentation</vt:lpstr>
      <vt:lpstr>Double Differences </vt:lpstr>
      <vt:lpstr>Double Differences - Graph</vt:lpstr>
      <vt:lpstr>Double Difference: Regression</vt:lpstr>
      <vt:lpstr>Double Difference: Regression</vt:lpstr>
      <vt:lpstr>Double Difference: Regression</vt:lpstr>
      <vt:lpstr>Double Difference: Robustness</vt:lpstr>
      <vt:lpstr>Double Difference: Robustness</vt:lpstr>
      <vt:lpstr>D-D Time Location Fixed Effects &amp; Program Roll-Out</vt:lpstr>
      <vt:lpstr>D-D Time Location Fixed Effects &amp; Program Roll-Out</vt:lpstr>
      <vt:lpstr>D-D Time Location Fixed Effects &amp; Program Roll-Out</vt:lpstr>
      <vt:lpstr>Regression Discontinuity Design –RDD </vt:lpstr>
      <vt:lpstr>Regression Discontinuity Design –RDD Baseline Outcome </vt:lpstr>
      <vt:lpstr>RDD: Assumption</vt:lpstr>
      <vt:lpstr>RDD: Estimate Impact Graphically</vt:lpstr>
      <vt:lpstr>RDD: Functional Form Matters</vt:lpstr>
      <vt:lpstr>RDD Form: Need Interaction Term</vt:lpstr>
      <vt:lpstr>PowerPoint Presentation</vt:lpstr>
      <vt:lpstr>RDD: Estimate Impact Regression</vt:lpstr>
      <vt:lpstr>RDD: Robustness Checks</vt:lpstr>
      <vt:lpstr>Main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dc:creator>
  <cp:lastModifiedBy>Tania C.J. Barham</cp:lastModifiedBy>
  <cp:revision>154</cp:revision>
  <dcterms:created xsi:type="dcterms:W3CDTF">2014-01-11T20:29:29Z</dcterms:created>
  <dcterms:modified xsi:type="dcterms:W3CDTF">2021-01-26T21:50:33Z</dcterms:modified>
</cp:coreProperties>
</file>