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31"/>
  </p:notesMasterIdLst>
  <p:sldIdLst>
    <p:sldId id="256" r:id="rId2"/>
    <p:sldId id="279" r:id="rId3"/>
    <p:sldId id="280" r:id="rId4"/>
    <p:sldId id="257" r:id="rId5"/>
    <p:sldId id="265" r:id="rId6"/>
    <p:sldId id="259" r:id="rId7"/>
    <p:sldId id="258" r:id="rId8"/>
    <p:sldId id="274" r:id="rId9"/>
    <p:sldId id="275" r:id="rId10"/>
    <p:sldId id="260" r:id="rId11"/>
    <p:sldId id="276" r:id="rId12"/>
    <p:sldId id="261" r:id="rId13"/>
    <p:sldId id="277" r:id="rId14"/>
    <p:sldId id="278" r:id="rId15"/>
    <p:sldId id="285" r:id="rId16"/>
    <p:sldId id="262" r:id="rId17"/>
    <p:sldId id="281" r:id="rId18"/>
    <p:sldId id="282" r:id="rId19"/>
    <p:sldId id="283" r:id="rId20"/>
    <p:sldId id="264" r:id="rId21"/>
    <p:sldId id="266" r:id="rId22"/>
    <p:sldId id="267" r:id="rId23"/>
    <p:sldId id="268" r:id="rId24"/>
    <p:sldId id="269" r:id="rId25"/>
    <p:sldId id="284" r:id="rId26"/>
    <p:sldId id="270" r:id="rId27"/>
    <p:sldId id="271" r:id="rId28"/>
    <p:sldId id="272" r:id="rId29"/>
    <p:sldId id="273" r:id="rId30"/>
  </p:sldIdLst>
  <p:sldSz cx="9144000" cy="6858000" type="screen4x3"/>
  <p:notesSz cx="6858000" cy="9296400"/>
  <p:defaultTextStyle>
    <a:defPPr>
      <a:defRPr lang="en-US"/>
    </a:defPPr>
    <a:lvl1pPr algn="l" rtl="0" fontAlgn="base">
      <a:lnSpc>
        <a:spcPct val="90000"/>
      </a:lnSpc>
      <a:spcBef>
        <a:spcPct val="20000"/>
      </a:spcBef>
      <a:spcAft>
        <a:spcPct val="0"/>
      </a:spcAft>
      <a:buClr>
        <a:schemeClr val="accent1"/>
      </a:buClr>
      <a:buFont typeface="Wingdings" charset="0"/>
      <a:buChar char="•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lr>
        <a:schemeClr val="accent1"/>
      </a:buClr>
      <a:buFont typeface="Wingdings" charset="0"/>
      <a:buChar char="•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lr>
        <a:schemeClr val="accent1"/>
      </a:buClr>
      <a:buFont typeface="Wingdings" charset="0"/>
      <a:buChar char="•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lr>
        <a:schemeClr val="accent1"/>
      </a:buClr>
      <a:buFont typeface="Wingdings" charset="0"/>
      <a:buChar char="•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lr>
        <a:schemeClr val="accent1"/>
      </a:buClr>
      <a:buFont typeface="Wingdings" charset="0"/>
      <a:buChar char="•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35"/>
    <p:restoredTop sz="89191"/>
  </p:normalViewPr>
  <p:slideViewPr>
    <p:cSldViewPr snapToGrid="0" snapToObjects="1">
      <p:cViewPr>
        <p:scale>
          <a:sx n="95" d="100"/>
          <a:sy n="95" d="100"/>
        </p:scale>
        <p:origin x="1320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75327-579A-1B4F-95E7-EB978DC1F0E7}" type="datetimeFigureOut">
              <a:rPr lang="en-US" smtClean="0"/>
              <a:t>3/2/21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B7777-7CEB-3844-95F7-245F26BFA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58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B7777-7CEB-3844-95F7-245F26BFAD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7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B7777-7CEB-3844-95F7-245F26BFAD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buFont typeface="Wingdings" charset="2"/>
              <a:buChar char="•"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09600" y="4038600"/>
            <a:ext cx="4648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charset="2"/>
              <a:buChar char="•"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114800"/>
            <a:ext cx="4800600" cy="1752600"/>
          </a:xfrm>
        </p:spPr>
        <p:txBody>
          <a:bodyPr/>
          <a:lstStyle>
            <a:lvl1pPr marL="0" indent="0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1920F-081B-9041-8BEB-CB51E6D00C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1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38FDF-E3F5-2B4D-8C9D-6D6D964EAC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3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88515F-AF29-7042-8D87-BFE379AD22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02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AE1A8-67F4-1F49-896B-C628930B02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30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614BA-42CB-1646-AAB0-23B8D07DCC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1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912CB7-7DE2-B442-9D38-34C0ECCF64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16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80D3-D994-5F42-A1A1-781C4E0AD1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7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1"/>
              </a:buClr>
              <a:buSzPct val="100000"/>
              <a:buFont typeface="Wingdings" pitchFamily="2" charset="2"/>
              <a:buChar char="Ø"/>
              <a:defRPr sz="2200"/>
            </a:lvl1pPr>
            <a:lvl2pPr marL="669925" indent="-325438">
              <a:buClr>
                <a:schemeClr val="tx1"/>
              </a:buClr>
              <a:buFont typeface="Arial" panose="020B0604020202020204" pitchFamily="34" charset="0"/>
              <a:buChar char="•"/>
              <a:defRPr sz="2000"/>
            </a:lvl2pPr>
            <a:lvl3pPr marL="1022350" indent="-350838">
              <a:buClr>
                <a:schemeClr val="tx1"/>
              </a:buClr>
              <a:buFont typeface="Wingdings" pitchFamily="2" charset="2"/>
              <a:buChar char="Ø"/>
              <a:defRPr sz="1800"/>
            </a:lvl3pPr>
            <a:lvl4pPr marL="1339850" indent="-315913">
              <a:buClr>
                <a:schemeClr val="tx1"/>
              </a:buClr>
              <a:buFont typeface="Arial" panose="020B0604020202020204" pitchFamily="34" charset="0"/>
              <a:buChar char="•"/>
              <a:defRPr sz="1800"/>
            </a:lvl4pPr>
            <a:lvl5pPr marL="1681163" indent="-339725">
              <a:buClr>
                <a:schemeClr val="tx1"/>
              </a:buClr>
              <a:buFont typeface="Wingdings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ED497-106E-EA49-9826-2D548DF30C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1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2F758-D0E2-C14D-9871-26960E0C25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0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DC4084-126E-EA4A-A8A6-81A13A9367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6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CDD9E4-5FAE-EA4F-B648-7F06A11174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2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F2D0B-AF55-9945-9C06-C9FF0C0380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3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7E93DF-91BB-4349-A575-DEBF1C0DBC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092E2E-8371-C04D-815B-DD268E95D0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6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97077-D65C-3948-80FB-40265E5435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5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Garamond" charset="0"/>
              </a:defRPr>
            </a:lvl1pPr>
          </a:lstStyle>
          <a:p>
            <a:fld id="{51D880D3-D994-5F42-A1A1-781C4E0AD17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891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buFont typeface="Wingdings" charset="2"/>
              <a:buChar char="•"/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4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HIV/AIDs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3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Q1: Impact of Incentives on Distance and Learning HIV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2548"/>
            <a:ext cx="8229600" cy="3805401"/>
          </a:xfrm>
        </p:spPr>
        <p:txBody>
          <a:bodyPr/>
          <a:lstStyle/>
          <a:p>
            <a:r>
              <a:rPr lang="en-US" dirty="0"/>
              <a:t>Got result =1 if went to VCT center for result</a:t>
            </a:r>
          </a:p>
          <a:p>
            <a:r>
              <a:rPr lang="en-US" dirty="0"/>
              <a:t>Any = 1 if received a non-zero incentive amount</a:t>
            </a:r>
          </a:p>
          <a:p>
            <a:r>
              <a:rPr lang="en-US" dirty="0" err="1"/>
              <a:t>Dist</a:t>
            </a:r>
            <a:r>
              <a:rPr lang="en-US" dirty="0"/>
              <a:t> – km from VCT center (that was assigned) to house.</a:t>
            </a:r>
          </a:p>
          <a:p>
            <a:pPr lvl="1"/>
            <a:r>
              <a:rPr lang="en-US" dirty="0"/>
              <a:t>Straight line distance in GIS</a:t>
            </a:r>
          </a:p>
          <a:p>
            <a:r>
              <a:rPr lang="en-US" dirty="0"/>
              <a:t>X: gender, age, age-square, HIV, district dummies, simulated after distance.</a:t>
            </a:r>
          </a:p>
          <a:p>
            <a:r>
              <a:rPr lang="en-US" dirty="0"/>
              <a:t>HIV is HIV status: 1 if positive – if negative.</a:t>
            </a:r>
          </a:p>
          <a:p>
            <a:r>
              <a:rPr lang="en-US" b="1" dirty="0"/>
              <a:t>What do the district dummies pick up?</a:t>
            </a:r>
          </a:p>
          <a:p>
            <a:r>
              <a:rPr lang="en-US" dirty="0"/>
              <a:t>SE clustered at village level  </a:t>
            </a:r>
          </a:p>
          <a:p>
            <a:r>
              <a:rPr lang="en-US" b="1" dirty="0"/>
              <a:t>What does Any give you, what does AMT give you?</a:t>
            </a:r>
          </a:p>
          <a:p>
            <a:pPr lvl="1"/>
            <a:r>
              <a:rPr lang="en-US" dirty="0"/>
              <a:t>Any: if received any incentive compared to nothing</a:t>
            </a:r>
          </a:p>
          <a:p>
            <a:pPr lvl="1"/>
            <a:r>
              <a:rPr lang="en-US" dirty="0" err="1"/>
              <a:t>Amt</a:t>
            </a:r>
            <a:r>
              <a:rPr lang="en-US" dirty="0"/>
              <a:t>: effect of receiving an additional dollar of incentive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66107"/>
              </p:ext>
            </p:extLst>
          </p:nvPr>
        </p:nvGraphicFramePr>
        <p:xfrm>
          <a:off x="468313" y="1417638"/>
          <a:ext cx="8288337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Equation" r:id="rId3" imgW="4559300" imgH="469900" progId="Equation.3">
                  <p:embed/>
                </p:oleObj>
              </mc:Choice>
              <mc:Fallback>
                <p:oleObj name="Equation" r:id="rId3" imgW="4559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8313" y="1417638"/>
                        <a:ext cx="8288337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09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95105-A73D-5443-A0C6-6D9053FE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97FAB-2D64-F944-9224-D4719DA78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76" y="-157162"/>
            <a:ext cx="7479816" cy="64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85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Incentive Effect Figures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17128" cy="4530725"/>
          </a:xfrm>
        </p:spPr>
        <p:txBody>
          <a:bodyPr/>
          <a:lstStyle/>
          <a:p>
            <a:r>
              <a:rPr lang="en-US" dirty="0"/>
              <a:t>Figures 3 </a:t>
            </a:r>
          </a:p>
          <a:p>
            <a:pPr lvl="1"/>
            <a:r>
              <a:rPr lang="en-US" b="1" dirty="0"/>
              <a:t>Why do results differ from Table 4?</a:t>
            </a:r>
          </a:p>
          <a:p>
            <a:pPr lvl="2"/>
            <a:r>
              <a:rPr lang="en-US" dirty="0"/>
              <a:t>Raw means no controls or controls for distance</a:t>
            </a:r>
          </a:p>
          <a:p>
            <a:pPr lvl="1"/>
            <a:r>
              <a:rPr lang="en-US" dirty="0"/>
              <a:t>~50 pp increase in learning results if have incentive</a:t>
            </a:r>
          </a:p>
          <a:p>
            <a:pPr lvl="1"/>
            <a:r>
              <a:rPr lang="en-US" dirty="0"/>
              <a:t>Varies by amount received, but receiving anything has the biggest effect.</a:t>
            </a:r>
          </a:p>
          <a:p>
            <a:pPr lvl="1"/>
            <a:r>
              <a:rPr lang="en-US" b="1" dirty="0"/>
              <a:t>Why is this important for policy?</a:t>
            </a:r>
          </a:p>
          <a:p>
            <a:pPr lvl="2"/>
            <a:r>
              <a:rPr lang="en-US" dirty="0"/>
              <a:t>Says if you even just give a small amount more people will learn result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9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29377-F124-6D42-AF13-7E3BEC52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E0C19-2D4F-6743-9AB7-7FAA728CF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83" y="190123"/>
            <a:ext cx="8185012" cy="659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Incentive Effect Table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17128" cy="4530725"/>
          </a:xfrm>
        </p:spPr>
        <p:txBody>
          <a:bodyPr/>
          <a:lstStyle/>
          <a:p>
            <a:r>
              <a:rPr lang="en-US" dirty="0"/>
              <a:t>Tables 4 – Incentive</a:t>
            </a:r>
          </a:p>
          <a:p>
            <a:pPr lvl="1"/>
            <a:r>
              <a:rPr lang="en-US" dirty="0"/>
              <a:t>Column 1: effect of receiving any incentive?</a:t>
            </a:r>
          </a:p>
          <a:p>
            <a:pPr lvl="2"/>
            <a:r>
              <a:rPr lang="en-US" dirty="0"/>
              <a:t>Increase probability of getting results  by 43 percentage points</a:t>
            </a:r>
          </a:p>
          <a:p>
            <a:pPr lvl="1"/>
            <a:r>
              <a:rPr lang="en-US" dirty="0"/>
              <a:t>Column 2:</a:t>
            </a:r>
          </a:p>
          <a:p>
            <a:pPr lvl="2"/>
            <a:r>
              <a:rPr lang="en-US" dirty="0"/>
              <a:t>Effect of receiving any incentive?</a:t>
            </a:r>
          </a:p>
          <a:p>
            <a:pPr lvl="3"/>
            <a:r>
              <a:rPr lang="en-US" dirty="0"/>
              <a:t>~31 percentage points</a:t>
            </a:r>
          </a:p>
          <a:p>
            <a:pPr lvl="2"/>
            <a:r>
              <a:rPr lang="en-US" dirty="0"/>
              <a:t>How much from an extra dollar increase?</a:t>
            </a:r>
          </a:p>
          <a:p>
            <a:pPr lvl="3"/>
            <a:r>
              <a:rPr lang="en-US" dirty="0"/>
              <a:t>9.1 pp for each dollar</a:t>
            </a:r>
          </a:p>
          <a:p>
            <a:pPr lvl="1"/>
            <a:r>
              <a:rPr lang="en-US" dirty="0"/>
              <a:t>Is the effect of the incentive linear? </a:t>
            </a:r>
          </a:p>
          <a:p>
            <a:pPr lvl="2"/>
            <a:r>
              <a:rPr lang="en-US" dirty="0"/>
              <a:t>No quadratic is statistically significant</a:t>
            </a:r>
          </a:p>
          <a:p>
            <a:pPr lvl="1"/>
            <a:r>
              <a:rPr lang="en-US" dirty="0"/>
              <a:t>Quadratic</a:t>
            </a:r>
            <a:r>
              <a:rPr lang="en-US" b="1" dirty="0"/>
              <a:t>, negative second term what does this mean?</a:t>
            </a:r>
          </a:p>
          <a:p>
            <a:pPr lvl="2"/>
            <a:r>
              <a:rPr lang="en-US" dirty="0"/>
              <a:t>Diminishing effect of the incentives, as incentives go up have a lower effect on obtaining results – see it in the figure 3, concave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6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A5E7D-F659-7540-9F95-98C46EBBB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82187-D0AA-9049-93B3-D5C402CA6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7162"/>
            <a:ext cx="7302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23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Figure 4  </a:t>
            </a:r>
          </a:p>
          <a:p>
            <a:pPr lvl="1"/>
            <a:r>
              <a:rPr lang="en-US" dirty="0"/>
              <a:t>Use non-parametric locally linear regressions to visualize data as have data for many distances.</a:t>
            </a:r>
          </a:p>
          <a:p>
            <a:pPr lvl="1"/>
            <a:r>
              <a:rPr lang="en-US" dirty="0"/>
              <a:t>Shows as testing site is further away, less likely to go.</a:t>
            </a:r>
          </a:p>
          <a:p>
            <a:pPr lvl="1"/>
            <a:r>
              <a:rPr lang="en-US" dirty="0"/>
              <a:t>But whether you received an incentive matters. Looks like as long as you receive some incentive you are willing to get test result.</a:t>
            </a:r>
          </a:p>
          <a:p>
            <a:r>
              <a:rPr lang="en-US" dirty="0"/>
              <a:t>Table 4:</a:t>
            </a:r>
          </a:p>
          <a:p>
            <a:pPr lvl="1"/>
            <a:r>
              <a:rPr lang="en-US" dirty="0"/>
              <a:t>Looks at effect if live more the 1.5 km away</a:t>
            </a:r>
          </a:p>
          <a:p>
            <a:pPr lvl="2"/>
            <a:r>
              <a:rPr lang="en-US" dirty="0"/>
              <a:t>If live more than 1.5 km away, are 3.7 pp less likely to learn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73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3538A-FFCB-D949-A3B0-27512358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CA6FF-DE18-5949-98A0-388031F07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6" y="-34290"/>
            <a:ext cx="8529533" cy="66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06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Effects – Table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418"/>
            <a:ext cx="8229600" cy="4530725"/>
          </a:xfrm>
        </p:spPr>
        <p:txBody>
          <a:bodyPr/>
          <a:lstStyle/>
          <a:p>
            <a:r>
              <a:rPr lang="en-US" dirty="0"/>
              <a:t>Hypothesize: those who most uncertain gain most from knowing results. So those who have never been tested most likely to get result</a:t>
            </a:r>
          </a:p>
          <a:p>
            <a:pPr lvl="1"/>
            <a:r>
              <a:rPr lang="en-US" dirty="0"/>
              <a:t>Column 1: No diff between those tested and those not tested</a:t>
            </a:r>
          </a:p>
          <a:p>
            <a:r>
              <a:rPr lang="en-US" dirty="0"/>
              <a:t>Not many interaction effects are statistically significant.</a:t>
            </a:r>
          </a:p>
          <a:p>
            <a:r>
              <a:rPr lang="en-US" b="1" dirty="0"/>
              <a:t>Column (4) combination effect of incentive and distance</a:t>
            </a:r>
          </a:p>
          <a:p>
            <a:pPr lvl="1"/>
            <a:r>
              <a:rPr lang="en-US" dirty="0"/>
              <a:t>Those who live 1.5 km away, the incentive increased the probability or receiving the test results by 3.7 pp but not statistically significant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21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Effects – Table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418"/>
            <a:ext cx="8229600" cy="4530725"/>
          </a:xfrm>
        </p:spPr>
        <p:txBody>
          <a:bodyPr/>
          <a:lstStyle/>
          <a:p>
            <a:r>
              <a:rPr lang="en-US" dirty="0"/>
              <a:t>Column (5) HIV status and encouragement</a:t>
            </a:r>
          </a:p>
          <a:p>
            <a:pPr lvl="1"/>
            <a:r>
              <a:rPr lang="en-US" dirty="0"/>
              <a:t>If any encouragement effect is 22 percentage points, this is for those who don’t know their HIV status</a:t>
            </a:r>
          </a:p>
          <a:p>
            <a:pPr lvl="1"/>
            <a:r>
              <a:rPr lang="en-US" dirty="0"/>
              <a:t>For those who know their HIV status effect is 22 - 0.067. So is 6.7 pp lower. But not statistically significant</a:t>
            </a:r>
          </a:p>
          <a:p>
            <a:pPr lvl="1"/>
            <a:r>
              <a:rPr lang="en-US" dirty="0"/>
              <a:t>HIV-positive individuals less likely to receive test results than HIV-negative</a:t>
            </a:r>
          </a:p>
          <a:p>
            <a:r>
              <a:rPr lang="en-US" dirty="0"/>
              <a:t>Column (6) HIV status and distance</a:t>
            </a:r>
          </a:p>
          <a:p>
            <a:pPr lvl="1"/>
            <a:r>
              <a:rPr lang="en-US" dirty="0"/>
              <a:t>HIV-positive individual who live more than 1.5 km from center less likely to receive results than HIV-negative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91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163A-DC15-9E47-841F-0DDB087E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Review Quadratics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9E075-133E-904C-A388-547B175AD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4530725"/>
          </a:xfrm>
        </p:spPr>
        <p:txBody>
          <a:bodyPr/>
          <a:lstStyle/>
          <a:p>
            <a:r>
              <a:rPr lang="en-US" sz="2400" dirty="0"/>
              <a:t>Y=B</a:t>
            </a:r>
            <a:r>
              <a:rPr lang="en-US" sz="2400" baseline="-25000" dirty="0"/>
              <a:t>0</a:t>
            </a:r>
            <a:r>
              <a:rPr lang="en-US" sz="2400" dirty="0"/>
              <a:t> + B</a:t>
            </a:r>
            <a:r>
              <a:rPr lang="en-US" sz="2400" baseline="-25000" dirty="0"/>
              <a:t>1</a:t>
            </a:r>
            <a:r>
              <a:rPr lang="en-US" sz="2400" dirty="0"/>
              <a:t>*X + B</a:t>
            </a:r>
            <a:r>
              <a:rPr lang="en-US" sz="2400" baseline="-25000" dirty="0"/>
              <a:t>2</a:t>
            </a:r>
            <a:r>
              <a:rPr lang="en-US" sz="2400" dirty="0"/>
              <a:t>*X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Take derivative with respect to X -  get the slope</a:t>
            </a:r>
          </a:p>
          <a:p>
            <a:r>
              <a:rPr lang="en-US" sz="2400" dirty="0"/>
              <a:t>Y’= B</a:t>
            </a:r>
            <a:r>
              <a:rPr lang="en-US" sz="2400" baseline="-25000" dirty="0"/>
              <a:t>1</a:t>
            </a:r>
            <a:r>
              <a:rPr lang="en-US" sz="2400" dirty="0"/>
              <a:t>+ 2 B</a:t>
            </a:r>
            <a:r>
              <a:rPr lang="en-US" sz="2400" baseline="-25000" dirty="0"/>
              <a:t>2</a:t>
            </a:r>
            <a:r>
              <a:rPr lang="en-US" sz="2400" dirty="0"/>
              <a:t>*X       (X tenure and Y hourly wage in $)</a:t>
            </a:r>
          </a:p>
          <a:p>
            <a:pPr lvl="1"/>
            <a:r>
              <a:rPr lang="en-US" sz="2200" dirty="0"/>
              <a:t>Suppose B</a:t>
            </a:r>
            <a:r>
              <a:rPr lang="en-US" sz="2200" baseline="-25000" dirty="0"/>
              <a:t>1</a:t>
            </a:r>
            <a:r>
              <a:rPr lang="en-US" sz="2200" dirty="0"/>
              <a:t> .27 and B</a:t>
            </a:r>
            <a:r>
              <a:rPr lang="en-US" sz="2200" baseline="-25000" dirty="0"/>
              <a:t>2</a:t>
            </a:r>
            <a:r>
              <a:rPr lang="en-US" sz="2200" dirty="0"/>
              <a:t>=-.007</a:t>
            </a:r>
          </a:p>
          <a:p>
            <a:pPr lvl="1"/>
            <a:r>
              <a:rPr lang="en-US" sz="2200" dirty="0"/>
              <a:t>B</a:t>
            </a:r>
            <a:r>
              <a:rPr lang="en-US" sz="2200" baseline="-25000" dirty="0"/>
              <a:t>1 </a:t>
            </a:r>
            <a:r>
              <a:rPr lang="en-US" sz="2200" dirty="0"/>
              <a:t>gives rate of change when X = 0 for each additional unit of X</a:t>
            </a:r>
          </a:p>
          <a:p>
            <a:pPr lvl="2"/>
            <a:r>
              <a:rPr lang="en-US" dirty="0"/>
              <a:t>If tenure is 0, then an increase in 1 addition year of tenure would increase income by B</a:t>
            </a:r>
            <a:r>
              <a:rPr lang="en-US" baseline="-25000" dirty="0"/>
              <a:t>1 </a:t>
            </a:r>
            <a:r>
              <a:rPr lang="en-US" dirty="0"/>
              <a:t>or  27 cents</a:t>
            </a:r>
          </a:p>
          <a:p>
            <a:pPr lvl="2"/>
            <a:r>
              <a:rPr lang="en-US" dirty="0"/>
              <a:t>If a linear relationship this slope won’t change</a:t>
            </a:r>
          </a:p>
          <a:p>
            <a:pPr lvl="1"/>
            <a:r>
              <a:rPr lang="en-US" sz="2200" dirty="0"/>
              <a:t>It may not be a linear relationship, may be that as you get more tenure the effect on income changes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2F379-F679-0345-871D-36445A6E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34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for receiving HIV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Psychological barriers may deter folks from learning HIV status, but over come by small cash incentive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31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425"/>
            <a:ext cx="8229600" cy="1139825"/>
          </a:xfrm>
        </p:spPr>
        <p:txBody>
          <a:bodyPr/>
          <a:lstStyle/>
          <a:p>
            <a:r>
              <a:rPr lang="en-US" dirty="0"/>
              <a:t>Results Q2: Effect of Learning HIV Status on Condom use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7774"/>
            <a:ext cx="8229600" cy="5126960"/>
          </a:xfrm>
        </p:spPr>
        <p:txBody>
          <a:bodyPr/>
          <a:lstStyle/>
          <a:p>
            <a:r>
              <a:rPr lang="en-US" dirty="0"/>
              <a:t>Theoretically ambiguous how information on HIV status affects sexual behavior and demand for protection (condoms) so an important empirical question</a:t>
            </a:r>
          </a:p>
          <a:p>
            <a:r>
              <a:rPr lang="en-US" dirty="0"/>
              <a:t>HIV-positive diagnosis</a:t>
            </a:r>
          </a:p>
          <a:p>
            <a:pPr lvl="1"/>
            <a:r>
              <a:rPr lang="en-US" dirty="0"/>
              <a:t>Direct benefit of condom use decreases as safe sex is no longer needed to protect against infection. – Demand less condoms</a:t>
            </a:r>
          </a:p>
          <a:p>
            <a:pPr lvl="1"/>
            <a:r>
              <a:rPr lang="en-US" dirty="0"/>
              <a:t>If altruistic want to protect others from getting the infection. – Demand more condoms</a:t>
            </a:r>
          </a:p>
          <a:p>
            <a:pPr lvl="2"/>
            <a:r>
              <a:rPr lang="en-US" dirty="0"/>
              <a:t>Or could practice abstinence and demand less condoms</a:t>
            </a:r>
          </a:p>
          <a:p>
            <a:r>
              <a:rPr lang="en-US" dirty="0"/>
              <a:t>HIV-negative diagnosis</a:t>
            </a:r>
          </a:p>
          <a:p>
            <a:pPr lvl="1"/>
            <a:r>
              <a:rPr lang="en-US" dirty="0"/>
              <a:t>Direct benefit of staying HIV-negative  - Demand more condoms</a:t>
            </a:r>
          </a:p>
          <a:p>
            <a:pPr lvl="1"/>
            <a:r>
              <a:rPr lang="en-US" dirty="0"/>
              <a:t>No need to protect a sexual partner – Demand less condoms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0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Issues for Safe Sex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1490"/>
            <a:ext cx="8229600" cy="5196747"/>
          </a:xfrm>
        </p:spPr>
        <p:txBody>
          <a:bodyPr/>
          <a:lstStyle/>
          <a:p>
            <a:r>
              <a:rPr lang="en-US" dirty="0"/>
              <a:t>What are potential biases of self-reports on</a:t>
            </a:r>
          </a:p>
          <a:p>
            <a:pPr lvl="1"/>
            <a:r>
              <a:rPr lang="en-US" dirty="0"/>
              <a:t>Number of sexual partners?</a:t>
            </a:r>
          </a:p>
          <a:p>
            <a:pPr lvl="1"/>
            <a:r>
              <a:rPr lang="en-US" dirty="0"/>
              <a:t>Contraceptive use?</a:t>
            </a:r>
          </a:p>
          <a:p>
            <a:r>
              <a:rPr lang="en-US" dirty="0"/>
              <a:t>What does the paper do to address issues:</a:t>
            </a:r>
          </a:p>
          <a:p>
            <a:pPr lvl="1"/>
            <a:r>
              <a:rPr lang="en-US" dirty="0"/>
              <a:t>Measures demand for condoms using the actual number of condoms purchased from survey interviewers</a:t>
            </a:r>
          </a:p>
          <a:p>
            <a:r>
              <a:rPr lang="en-US" dirty="0"/>
              <a:t>Do you think this solves the problem?</a:t>
            </a:r>
          </a:p>
          <a:p>
            <a:pPr lvl="1"/>
            <a:r>
              <a:rPr lang="en-US" dirty="0"/>
              <a:t>Purchases may still not reflect regular behavior as they are being sold by the survey enumerator</a:t>
            </a:r>
          </a:p>
          <a:p>
            <a:pPr lvl="2"/>
            <a:r>
              <a:rPr lang="en-US" dirty="0"/>
              <a:t>Other considerations section: argue that they would buy one condom then, but see people buying more than one.</a:t>
            </a:r>
          </a:p>
          <a:p>
            <a:pPr marL="671512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7423"/>
            <a:ext cx="8229600" cy="379884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Y is condom use, got results choose to get it, HIV are HIV +</a:t>
            </a:r>
          </a:p>
          <a:p>
            <a:pPr>
              <a:spcBef>
                <a:spcPts val="0"/>
              </a:spcBef>
            </a:pPr>
            <a:r>
              <a:rPr lang="en-US" b="1" dirty="0"/>
              <a:t>Does this regression have good internal validity?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Those who choose to learn results may also be more likely to practice safe sex (or vice versa). </a:t>
            </a:r>
          </a:p>
          <a:p>
            <a:pPr>
              <a:spcBef>
                <a:spcPts val="0"/>
              </a:spcBef>
            </a:pPr>
            <a:r>
              <a:rPr lang="en-US" b="1" dirty="0"/>
              <a:t>How do they solve this endogeneity problem of Got Result?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They are doing LATE and using randomization as instruments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IV – instruments are any, </a:t>
            </a:r>
            <a:r>
              <a:rPr lang="en-US" dirty="0" err="1"/>
              <a:t>amt</a:t>
            </a:r>
            <a:r>
              <a:rPr lang="en-US" dirty="0"/>
              <a:t>, amt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dist</a:t>
            </a:r>
            <a:r>
              <a:rPr lang="en-US" dirty="0"/>
              <a:t>, dist</a:t>
            </a:r>
            <a:r>
              <a:rPr lang="en-US" baseline="30000" dirty="0"/>
              <a:t>2</a:t>
            </a:r>
          </a:p>
          <a:p>
            <a:pPr lvl="2">
              <a:spcBef>
                <a:spcPts val="0"/>
              </a:spcBef>
            </a:pPr>
            <a:r>
              <a:rPr lang="en-US" dirty="0"/>
              <a:t>Also interacts each of these instruments with a gender dummy since males and females may behave differently</a:t>
            </a:r>
            <a:endParaRPr lang="en-US" baseline="30000" dirty="0"/>
          </a:p>
          <a:p>
            <a:pPr>
              <a:spcBef>
                <a:spcPts val="0"/>
              </a:spcBef>
            </a:pPr>
            <a:r>
              <a:rPr lang="en-US" dirty="0"/>
              <a:t>IV gives the local average treatment effect (LATE)</a:t>
            </a:r>
          </a:p>
          <a:p>
            <a:pPr lvl="1">
              <a:spcBef>
                <a:spcPts val="0"/>
              </a:spcBef>
            </a:pPr>
            <a:r>
              <a:rPr lang="en-US" dirty="0"/>
              <a:t>Measure the effect of those induce to get results due to the instruments.</a:t>
            </a:r>
          </a:p>
          <a:p>
            <a:pPr>
              <a:spcBef>
                <a:spcPts val="0"/>
              </a:spcBef>
            </a:pPr>
            <a:r>
              <a:rPr lang="en-US" dirty="0"/>
              <a:t>Sample: reported having sex in 2004 (baseline survey).</a:t>
            </a:r>
          </a:p>
          <a:p>
            <a:pPr lvl="1">
              <a:spcBef>
                <a:spcPts val="0"/>
              </a:spcBef>
            </a:pPr>
            <a:r>
              <a:rPr lang="en-US" dirty="0"/>
              <a:t>Reduces sample of HIV-positive individuals (52)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See table 9 for difference those who had and didn’t’ have sex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923629"/>
              </p:ext>
            </p:extLst>
          </p:nvPr>
        </p:nvGraphicFramePr>
        <p:xfrm>
          <a:off x="793558" y="867171"/>
          <a:ext cx="7526337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3" imgW="4140200" imgH="469900" progId="Equation.3">
                  <p:embed/>
                </p:oleObj>
              </mc:Choice>
              <mc:Fallback>
                <p:oleObj name="Equation" r:id="rId3" imgW="4140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3558" y="867171"/>
                        <a:ext cx="7526337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7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Stage of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First Stage:</a:t>
            </a:r>
          </a:p>
          <a:p>
            <a:r>
              <a:rPr lang="en-US" dirty="0"/>
              <a:t>What is the first stage regression and what do we want to be sure of with this regression?</a:t>
            </a:r>
          </a:p>
          <a:p>
            <a:pPr lvl="1"/>
            <a:r>
              <a:rPr lang="en-US" dirty="0"/>
              <a:t>Regression of instruments on Got Results</a:t>
            </a:r>
          </a:p>
          <a:p>
            <a:pPr lvl="1"/>
            <a:r>
              <a:rPr lang="en-US" dirty="0"/>
              <a:t>Want to be sure the instruments sufficiently affect the outcome variable</a:t>
            </a:r>
          </a:p>
          <a:p>
            <a:pPr lvl="1"/>
            <a:r>
              <a:rPr lang="en-US" dirty="0"/>
              <a:t>If F stat on the instruments is less than 10 worry about weak instruments.</a:t>
            </a:r>
          </a:p>
          <a:p>
            <a:pPr lvl="2"/>
            <a:r>
              <a:rPr lang="en-US" dirty="0"/>
              <a:t>2SLS estimator is biased towards the OLS if have weak instruments</a:t>
            </a:r>
          </a:p>
          <a:p>
            <a:r>
              <a:rPr lang="en-US" dirty="0"/>
              <a:t>Second stage:</a:t>
            </a:r>
          </a:p>
          <a:p>
            <a:pPr lvl="1"/>
            <a:r>
              <a:rPr lang="en-US" dirty="0"/>
              <a:t>LATE interpretation: represent a weighted average per-unit treatment effect, where the weight is proportional to the number of people affected by the instrument (not necessarily the average treatment effect)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49203-DE63-7B4E-BB5A-BD19A7DA3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47833"/>
            <a:ext cx="2133600" cy="457200"/>
          </a:xfrm>
        </p:spPr>
        <p:txBody>
          <a:bodyPr/>
          <a:lstStyle/>
          <a:p>
            <a:fld id="{D4BED497-106E-EA49-9826-2D548DF30CC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1762C-F0F4-7247-9251-F92B73F89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36" y="268531"/>
            <a:ext cx="8491963" cy="6320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A45220-D2CF-E749-83BE-76793A649849}"/>
              </a:ext>
            </a:extLst>
          </p:cNvPr>
          <p:cNvSpPr txBox="1"/>
          <p:nvPr/>
        </p:nvSpPr>
        <p:spPr>
          <a:xfrm>
            <a:off x="194836" y="5865541"/>
            <a:ext cx="8179730" cy="501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726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Table 7</a:t>
            </a:r>
            <a:br>
              <a:rPr lang="en-US" dirty="0"/>
            </a:br>
            <a:r>
              <a:rPr lang="en-US" sz="2800" dirty="0"/>
              <a:t>HIV-negative and positive sample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2832"/>
            <a:ext cx="8229600" cy="4530725"/>
          </a:xfrm>
        </p:spPr>
        <p:txBody>
          <a:bodyPr/>
          <a:lstStyle/>
          <a:p>
            <a:r>
              <a:rPr lang="en-US" dirty="0"/>
              <a:t>Is there an effect of learning you are HIV-negative on the safe sex outcomes? (what variable tells you this?)</a:t>
            </a:r>
          </a:p>
          <a:p>
            <a:pPr lvl="1"/>
            <a:r>
              <a:rPr lang="en-US" dirty="0"/>
              <a:t>Got results (interaction with HIV tells you diff in effect if HIV +)</a:t>
            </a:r>
          </a:p>
          <a:p>
            <a:pPr lvl="1"/>
            <a:r>
              <a:rPr lang="en-US" dirty="0"/>
              <a:t>No, small negative estimates on condom purchases</a:t>
            </a:r>
          </a:p>
          <a:p>
            <a:r>
              <a:rPr lang="en-US" dirty="0"/>
              <a:t>Is there an effect of learning you are HIV-positive on safe sex outcomes? (what variable tells you this?)</a:t>
            </a:r>
          </a:p>
          <a:p>
            <a:pPr lvl="1"/>
            <a:r>
              <a:rPr lang="en-US" dirty="0"/>
              <a:t>Interaction term Got Results x HIV (diff between HIV + and -)</a:t>
            </a:r>
          </a:p>
          <a:p>
            <a:pPr lvl="1"/>
            <a:r>
              <a:rPr lang="en-US" dirty="0"/>
              <a:t>Mostly positive across outcomes, but not always statistically significant. </a:t>
            </a:r>
          </a:p>
          <a:p>
            <a:r>
              <a:rPr lang="en-US" dirty="0"/>
              <a:t>State: person with a HIV-positive diagnosis is 25 pp more likely to buy condoms than an HIV positive person who did not learn results. </a:t>
            </a:r>
            <a:r>
              <a:rPr lang="en-US" b="1" dirty="0"/>
              <a:t>How did they calculate this?</a:t>
            </a:r>
          </a:p>
          <a:p>
            <a:pPr lvl="1"/>
            <a:r>
              <a:rPr lang="en-US" dirty="0"/>
              <a:t>Column 2: difference between </a:t>
            </a:r>
            <a:r>
              <a:rPr lang="en-US" dirty="0" err="1"/>
              <a:t>GotResults</a:t>
            </a:r>
            <a:r>
              <a:rPr lang="en-US" dirty="0"/>
              <a:t>*HIV and HIV</a:t>
            </a:r>
          </a:p>
          <a:p>
            <a:r>
              <a:rPr lang="en-US" dirty="0"/>
              <a:t>What is the effect on the number of condoms bought?</a:t>
            </a:r>
          </a:p>
          <a:p>
            <a:pPr lvl="1"/>
            <a:r>
              <a:rPr lang="en-US" dirty="0"/>
              <a:t>Column 4 row 2: increase in 1.69 condoms.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Q2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3727"/>
            <a:ext cx="8229600" cy="4530725"/>
          </a:xfrm>
        </p:spPr>
        <p:txBody>
          <a:bodyPr/>
          <a:lstStyle/>
          <a:p>
            <a:r>
              <a:rPr lang="en-US" dirty="0"/>
              <a:t>No effect of learning HIV-negative status on condom purchases</a:t>
            </a:r>
          </a:p>
          <a:p>
            <a:pPr lvl="1"/>
            <a:r>
              <a:rPr lang="en-US" dirty="0"/>
              <a:t>No differential effect by those who are and are not sexually active at baseline. (Table 9)</a:t>
            </a:r>
          </a:p>
          <a:p>
            <a:r>
              <a:rPr lang="en-US" dirty="0"/>
              <a:t>Individuals who learned were HIV-positive incurred private costs to protect their partners</a:t>
            </a:r>
          </a:p>
          <a:p>
            <a:pPr lvl="1"/>
            <a:r>
              <a:rPr lang="en-US" dirty="0"/>
              <a:t>Bought subsidized condoms </a:t>
            </a:r>
          </a:p>
          <a:p>
            <a:pPr lvl="2"/>
            <a:r>
              <a:rPr lang="en-US" dirty="0"/>
              <a:t>Note did not buy unsubsidized</a:t>
            </a:r>
          </a:p>
          <a:p>
            <a:pPr lvl="1"/>
            <a:r>
              <a:rPr lang="en-US" dirty="0"/>
              <a:t>Results strongest among those were sexually active at time condoms were sold (results not reported).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06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1910"/>
            <a:ext cx="8229600" cy="4530725"/>
          </a:xfrm>
        </p:spPr>
        <p:txBody>
          <a:bodyPr/>
          <a:lstStyle/>
          <a:p>
            <a:r>
              <a:rPr lang="en-US" dirty="0"/>
              <a:t>Did respondents believe diagnosis they were given?</a:t>
            </a:r>
          </a:p>
          <a:p>
            <a:pPr lvl="1"/>
            <a:r>
              <a:rPr lang="en-US" dirty="0"/>
              <a:t>Checked if respondents updated beliefs about HIV status after learning the result</a:t>
            </a:r>
          </a:p>
          <a:p>
            <a:pPr lvl="2"/>
            <a:r>
              <a:rPr lang="en-US" dirty="0"/>
              <a:t>HIV-negatives: at baseline 43% thought infected </a:t>
            </a:r>
          </a:p>
          <a:p>
            <a:pPr lvl="3"/>
            <a:r>
              <a:rPr lang="en-US" dirty="0"/>
              <a:t>50% of those who did not get result thought they were could be infected</a:t>
            </a:r>
          </a:p>
          <a:p>
            <a:pPr lvl="3"/>
            <a:r>
              <a:rPr lang="en-US" dirty="0"/>
              <a:t>12% who got results thought could be infected</a:t>
            </a:r>
          </a:p>
          <a:p>
            <a:pPr lvl="2"/>
            <a:r>
              <a:rPr lang="en-US" dirty="0"/>
              <a:t>HIV-positive: at baseline 56% thought could be infected</a:t>
            </a:r>
          </a:p>
          <a:p>
            <a:pPr lvl="3"/>
            <a:r>
              <a:rPr lang="en-US" dirty="0"/>
              <a:t>43% of those who did not get results thought infected</a:t>
            </a:r>
          </a:p>
          <a:p>
            <a:pPr lvl="3"/>
            <a:r>
              <a:rPr lang="en-US" dirty="0"/>
              <a:t>51% of those who did get their results thought infected</a:t>
            </a:r>
          </a:p>
          <a:p>
            <a:r>
              <a:rPr lang="en-US" dirty="0"/>
              <a:t>Only expect those who are surprised by their HIV result to change behavior</a:t>
            </a:r>
          </a:p>
          <a:p>
            <a:pPr lvl="1"/>
            <a:r>
              <a:rPr lang="en-US" dirty="0"/>
              <a:t>May explain lack of effect on HIV negatives.</a:t>
            </a:r>
          </a:p>
          <a:p>
            <a:pPr lvl="1"/>
            <a:r>
              <a:rPr lang="en-US" dirty="0"/>
              <a:t>Table 11: no significant differential effect</a:t>
            </a:r>
          </a:p>
          <a:p>
            <a:pPr lvl="2"/>
            <a:r>
              <a:rPr lang="en-US" dirty="0"/>
              <a:t>May be driven by uncertainly of respondent’s prior beliefs</a:t>
            </a:r>
          </a:p>
          <a:p>
            <a:pPr lvl="3"/>
            <a:r>
              <a:rPr lang="en-US" dirty="0"/>
              <a:t> that uncertainty is not measured and is difficult to measure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28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1589"/>
            <a:ext cx="8229600" cy="4981305"/>
          </a:xfrm>
        </p:spPr>
        <p:txBody>
          <a:bodyPr/>
          <a:lstStyle/>
          <a:p>
            <a:r>
              <a:rPr lang="en-US" dirty="0"/>
              <a:t>Cost-effectiveness:</a:t>
            </a:r>
          </a:p>
          <a:p>
            <a:pPr lvl="1"/>
            <a:r>
              <a:rPr lang="en-US" dirty="0"/>
              <a:t>Effect on condom demand</a:t>
            </a:r>
          </a:p>
          <a:p>
            <a:pPr lvl="2"/>
            <a:r>
              <a:rPr lang="en-US" dirty="0"/>
              <a:t>Didn’t affect that many people</a:t>
            </a:r>
          </a:p>
          <a:p>
            <a:pPr lvl="2"/>
            <a:r>
              <a:rPr lang="en-US" dirty="0"/>
              <a:t>Only bought more subsidized condoms.</a:t>
            </a:r>
          </a:p>
          <a:p>
            <a:pPr lvl="1"/>
            <a:r>
              <a:rPr lang="en-US" dirty="0"/>
              <a:t>Cost for testing, counseling, condoms is ~$55/ person</a:t>
            </a:r>
          </a:p>
          <a:p>
            <a:pPr lvl="1"/>
            <a:r>
              <a:rPr lang="en-US" dirty="0"/>
              <a:t>If 1 in 10 are HIV-positive, then costs about 550 to inform one HIV-positive person.</a:t>
            </a:r>
          </a:p>
          <a:p>
            <a:r>
              <a:rPr lang="en-US" dirty="0"/>
              <a:t>In other setting, the effectiveness of door-to-door testing on safe sex (condom purchases) would be based on the number of HIV-positive people who are sexually active.</a:t>
            </a:r>
          </a:p>
          <a:p>
            <a:r>
              <a:rPr lang="en-US" dirty="0"/>
              <a:t>What does the author conclude:</a:t>
            </a:r>
          </a:p>
          <a:p>
            <a:pPr lvl="1"/>
            <a:r>
              <a:rPr lang="en-US" dirty="0"/>
              <a:t>Door-to-door testing may not be the most cost-effective way and should explore other possibilities</a:t>
            </a:r>
          </a:p>
          <a:p>
            <a:r>
              <a:rPr lang="en-US" dirty="0"/>
              <a:t>If want to increase people getting tested and getting results, incentives can work.</a:t>
            </a:r>
          </a:p>
          <a:p>
            <a:pPr lvl="1"/>
            <a:r>
              <a:rPr lang="en-US" dirty="0"/>
              <a:t>May not be such a stigma effect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5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163A-DC15-9E47-841F-0DDB087E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Review Quadratics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9E075-133E-904C-A388-547B175AD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2" y="1163637"/>
            <a:ext cx="8229600" cy="4530725"/>
          </a:xfrm>
        </p:spPr>
        <p:txBody>
          <a:bodyPr/>
          <a:lstStyle/>
          <a:p>
            <a:pPr lvl="1"/>
            <a:r>
              <a:rPr lang="en-US" baseline="-25000" dirty="0"/>
              <a:t> </a:t>
            </a:r>
            <a:r>
              <a:rPr lang="en-US" sz="2400" dirty="0"/>
              <a:t>B</a:t>
            </a:r>
            <a:r>
              <a:rPr lang="en-US" sz="2400" baseline="-25000" dirty="0"/>
              <a:t>2 </a:t>
            </a:r>
            <a:r>
              <a:rPr lang="en-US" sz="2400" dirty="0"/>
              <a:t>gives rate of change when for each addition unit of X after 0</a:t>
            </a:r>
          </a:p>
          <a:p>
            <a:pPr lvl="2"/>
            <a:r>
              <a:rPr lang="en-US" sz="2200" dirty="0"/>
              <a:t>If it is positive it tells you the relationship is non-linear</a:t>
            </a:r>
          </a:p>
          <a:p>
            <a:pPr lvl="2"/>
            <a:r>
              <a:rPr lang="en-US" sz="2200" dirty="0"/>
              <a:t>It tells you how the slope changes with each additional year of tenure</a:t>
            </a:r>
          </a:p>
          <a:p>
            <a:pPr lvl="3"/>
            <a:r>
              <a:rPr lang="en-US" sz="2000" dirty="0"/>
              <a:t>Direction and steepness of the curvature of the slope</a:t>
            </a:r>
          </a:p>
          <a:p>
            <a:pPr lvl="4"/>
            <a:r>
              <a:rPr lang="en-US" dirty="0"/>
              <a:t>Positive: curvature upwards/convex (could be U shaped) </a:t>
            </a:r>
          </a:p>
          <a:p>
            <a:pPr lvl="4"/>
            <a:r>
              <a:rPr lang="en-US" dirty="0"/>
              <a:t>Negative: curvature downwards /concave (could be upside down U) </a:t>
            </a:r>
          </a:p>
          <a:p>
            <a:pPr lvl="2"/>
            <a:r>
              <a:rPr lang="en-US" sz="2200" dirty="0"/>
              <a:t>For each additional year of tenure the slope decreases by 2*.007 or 1.4 cents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2F379-F679-0345-871D-36445A6E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6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9013850" cy="1139825"/>
          </a:xfrm>
        </p:spPr>
        <p:txBody>
          <a:bodyPr/>
          <a:lstStyle/>
          <a:p>
            <a:r>
              <a:rPr lang="en-US" dirty="0"/>
              <a:t>The Demand for, and Impact of, </a:t>
            </a:r>
            <a:br>
              <a:rPr lang="en-US" dirty="0"/>
            </a:br>
            <a:r>
              <a:rPr lang="en-US" dirty="0"/>
              <a:t>Learning HIV Status  </a:t>
            </a:r>
            <a:br>
              <a:rPr lang="en-US" dirty="0"/>
            </a:br>
            <a:r>
              <a:rPr lang="en-US" sz="2600" dirty="0"/>
              <a:t>Rebecca Thornton AER (2008)</a:t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73635"/>
            <a:ext cx="8399425" cy="4467454"/>
          </a:xfrm>
        </p:spPr>
        <p:txBody>
          <a:bodyPr/>
          <a:lstStyle/>
          <a:p>
            <a:r>
              <a:rPr lang="en-US" dirty="0"/>
              <a:t>HIV aids afflicting millions, especially in Africa</a:t>
            </a:r>
          </a:p>
          <a:p>
            <a:r>
              <a:rPr lang="en-US" dirty="0"/>
              <a:t>Voluntary counseling and Testing (VCT) seen by some to be the answer in the battle.</a:t>
            </a:r>
          </a:p>
          <a:p>
            <a:pPr lvl="1"/>
            <a:r>
              <a:rPr lang="en-US" dirty="0"/>
              <a:t>Increased investment: SA 2.4 million in 2000 to 17.3 in 2005</a:t>
            </a:r>
          </a:p>
          <a:p>
            <a:pPr lvl="1"/>
            <a:r>
              <a:rPr lang="en-US" dirty="0"/>
              <a:t>Some advocating universal testing with door-to-door nurses</a:t>
            </a:r>
          </a:p>
          <a:p>
            <a:r>
              <a:rPr lang="en-US" dirty="0"/>
              <a:t>Assumptions to success of such a program</a:t>
            </a:r>
          </a:p>
          <a:p>
            <a:pPr marL="801687" lvl="1" indent="-457200">
              <a:buFont typeface="+mj-lt"/>
              <a:buAutoNum type="arabicPeriod"/>
            </a:pPr>
            <a:r>
              <a:rPr lang="en-US" dirty="0"/>
              <a:t>Knowledge of HIV status on preventative behavior</a:t>
            </a:r>
          </a:p>
          <a:p>
            <a:pPr lvl="2"/>
            <a:r>
              <a:rPr lang="en-US" dirty="0"/>
              <a:t>HIV-negative: protect themselves against infection</a:t>
            </a:r>
          </a:p>
          <a:p>
            <a:pPr lvl="2"/>
            <a:r>
              <a:rPr lang="en-US" dirty="0"/>
              <a:t>HIV-positive: take precautions not to infect others</a:t>
            </a:r>
          </a:p>
          <a:p>
            <a:pPr marL="801687" lvl="1" indent="-457200">
              <a:buFont typeface="+mj-lt"/>
              <a:buAutoNum type="arabicPeriod"/>
            </a:pPr>
            <a:r>
              <a:rPr lang="en-US" dirty="0"/>
              <a:t>Psychological or social barriers primary reason not to learn HIV status</a:t>
            </a:r>
          </a:p>
          <a:p>
            <a:pPr lvl="2"/>
            <a:r>
              <a:rPr lang="en-US" dirty="0"/>
              <a:t>Expenditure justified on campaigns to </a:t>
            </a:r>
            <a:r>
              <a:rPr lang="en-US" dirty="0" err="1"/>
              <a:t>destigmatize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97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is the effect of a cash incentive and distance on going to receive HIV test results from door-to door VCT.</a:t>
            </a:r>
          </a:p>
          <a:p>
            <a:pPr marL="784225" lvl="1" indent="-457200"/>
            <a:r>
              <a:rPr lang="en-US" dirty="0"/>
              <a:t>Use randomized experiment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the impact of learning HIV status on having protected sex (i.e. using condoms)</a:t>
            </a:r>
          </a:p>
          <a:p>
            <a:pPr marL="784225" lvl="1" indent="-457200"/>
            <a:r>
              <a:rPr lang="en-US" dirty="0"/>
              <a:t>Use the experiment as an IV for knowing HIV status</a:t>
            </a:r>
          </a:p>
          <a:p>
            <a:pPr marL="784225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95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and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934"/>
            <a:ext cx="8229600" cy="4530725"/>
          </a:xfrm>
        </p:spPr>
        <p:txBody>
          <a:bodyPr/>
          <a:lstStyle/>
          <a:p>
            <a:r>
              <a:rPr lang="en-US" dirty="0"/>
              <a:t>Baseline 2004</a:t>
            </a:r>
          </a:p>
          <a:p>
            <a:pPr lvl="1"/>
            <a:r>
              <a:rPr lang="en-US" dirty="0"/>
              <a:t>Piggy backing off Malawi Diffusion and Ideation Change Project (MDICP)</a:t>
            </a:r>
          </a:p>
          <a:p>
            <a:pPr lvl="2"/>
            <a:r>
              <a:rPr lang="en-US" dirty="0"/>
              <a:t>Panel 1998, 2001, 2004</a:t>
            </a:r>
          </a:p>
          <a:p>
            <a:pPr lvl="1"/>
            <a:r>
              <a:rPr lang="en-US" dirty="0"/>
              <a:t>120 randomly selected villages in 3 districts </a:t>
            </a:r>
          </a:p>
          <a:p>
            <a:pPr lvl="2"/>
            <a:r>
              <a:rPr lang="en-US" dirty="0" err="1"/>
              <a:t>Rumphi</a:t>
            </a:r>
            <a:r>
              <a:rPr lang="en-US" dirty="0"/>
              <a:t>, </a:t>
            </a:r>
            <a:r>
              <a:rPr lang="en-US" dirty="0" err="1"/>
              <a:t>Mchinji</a:t>
            </a:r>
            <a:r>
              <a:rPr lang="en-US" dirty="0"/>
              <a:t>, </a:t>
            </a:r>
            <a:r>
              <a:rPr lang="en-US" dirty="0" err="1"/>
              <a:t>Balaka</a:t>
            </a:r>
            <a:r>
              <a:rPr lang="en-US" dirty="0"/>
              <a:t> – covers north, central and south</a:t>
            </a:r>
          </a:p>
          <a:p>
            <a:pPr lvl="1"/>
            <a:r>
              <a:rPr lang="en-US" dirty="0"/>
              <a:t>Took HIV and STI test samples</a:t>
            </a:r>
          </a:p>
          <a:p>
            <a:r>
              <a:rPr lang="en-US" dirty="0"/>
              <a:t>Follow-Up – 2 months after HIV results were available</a:t>
            </a:r>
          </a:p>
          <a:p>
            <a:r>
              <a:rPr lang="en-US" dirty="0"/>
              <a:t>Sampled those who were tested for HIV</a:t>
            </a:r>
          </a:p>
          <a:p>
            <a:pPr lvl="1"/>
            <a:r>
              <a:rPr lang="en-US" dirty="0"/>
              <a:t>Only in 2 district </a:t>
            </a:r>
            <a:r>
              <a:rPr lang="en-US" dirty="0" err="1"/>
              <a:t>Balaka</a:t>
            </a:r>
            <a:r>
              <a:rPr lang="en-US" dirty="0"/>
              <a:t> and </a:t>
            </a:r>
            <a:r>
              <a:rPr lang="en-US" dirty="0" err="1"/>
              <a:t>Rumphi</a:t>
            </a:r>
            <a:endParaRPr lang="en-US" dirty="0"/>
          </a:p>
          <a:p>
            <a:pPr lvl="1"/>
            <a:r>
              <a:rPr lang="en-US" dirty="0"/>
              <a:t>Interviewer had not part in the testing and did not know the respondent’s HIV status.</a:t>
            </a:r>
          </a:p>
          <a:p>
            <a:pPr lvl="1"/>
            <a:r>
              <a:rPr lang="en-US" dirty="0"/>
              <a:t>Sexual behavior past two months and condom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7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138"/>
            <a:ext cx="8229600" cy="4530725"/>
          </a:xfrm>
        </p:spPr>
        <p:txBody>
          <a:bodyPr/>
          <a:lstStyle/>
          <a:p>
            <a:r>
              <a:rPr lang="en-US" dirty="0"/>
              <a:t>Door-to Door VCT with Monetary Incentives (vouchers)</a:t>
            </a:r>
          </a:p>
          <a:p>
            <a:pPr lvl="1"/>
            <a:r>
              <a:rPr lang="en-US" dirty="0"/>
              <a:t>2004 survey nurses took HIV &amp; STI test samples (free)</a:t>
            </a:r>
          </a:p>
          <a:p>
            <a:pPr lvl="1"/>
            <a:r>
              <a:rPr lang="en-US" dirty="0"/>
              <a:t>Respondent offered voucher that could be redeemed if received HIV or STI test results</a:t>
            </a:r>
          </a:p>
          <a:p>
            <a:pPr lvl="1"/>
            <a:r>
              <a:rPr lang="en-US" dirty="0"/>
              <a:t>Randomized by respondent taking a token out of bag indicating $ amount of voucher</a:t>
            </a:r>
          </a:p>
          <a:p>
            <a:pPr lvl="2"/>
            <a:r>
              <a:rPr lang="en-US" dirty="0"/>
              <a:t>could be $0 - $3, average $1.01 (daily wage)</a:t>
            </a:r>
          </a:p>
          <a:p>
            <a:pPr lvl="2"/>
            <a:r>
              <a:rPr lang="en-US" dirty="0"/>
              <a:t>Drawing $0 may have been demotivating for individuals to receive test results.</a:t>
            </a:r>
          </a:p>
          <a:p>
            <a:pPr lvl="3"/>
            <a:r>
              <a:rPr lang="en-US" dirty="0"/>
              <a:t>Could have randomized in advance and not told participant it was a random about??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29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1801"/>
            <a:ext cx="8229600" cy="4530725"/>
          </a:xfrm>
        </p:spPr>
        <p:txBody>
          <a:bodyPr/>
          <a:lstStyle/>
          <a:p>
            <a:r>
              <a:rPr lang="en-US" dirty="0"/>
              <a:t>Temporary Test Result Center (VCT)</a:t>
            </a:r>
          </a:p>
          <a:p>
            <a:pPr lvl="1"/>
            <a:r>
              <a:rPr lang="en-US" dirty="0"/>
              <a:t>Small portable tents</a:t>
            </a:r>
          </a:p>
          <a:p>
            <a:pPr lvl="1"/>
            <a:r>
              <a:rPr lang="en-US" dirty="0"/>
              <a:t>Placed randomly throughout the districts</a:t>
            </a:r>
          </a:p>
          <a:p>
            <a:pPr lvl="1"/>
            <a:r>
              <a:rPr lang="en-US" dirty="0"/>
              <a:t>Households put in zones, and location within each zone randomly selected to place tent </a:t>
            </a:r>
          </a:p>
          <a:p>
            <a:pPr lvl="1"/>
            <a:r>
              <a:rPr lang="en-US" dirty="0"/>
              <a:t>Average distance 2km</a:t>
            </a:r>
          </a:p>
          <a:p>
            <a:pPr lvl="1"/>
            <a:r>
              <a:rPr lang="en-US" dirty="0"/>
              <a:t>95 % sample within 5km</a:t>
            </a:r>
          </a:p>
          <a:p>
            <a:pPr lvl="1"/>
            <a:r>
              <a:rPr lang="en-US" dirty="0"/>
              <a:t>Informed about </a:t>
            </a:r>
            <a:r>
              <a:rPr lang="en-US" dirty="0" err="1"/>
              <a:t>hrs</a:t>
            </a:r>
            <a:r>
              <a:rPr lang="en-US" dirty="0"/>
              <a:t> operation of assigned location, but could go to any location to get results</a:t>
            </a:r>
          </a:p>
          <a:p>
            <a:pPr lvl="1"/>
            <a:r>
              <a:rPr lang="en-US" dirty="0"/>
              <a:t>Receive test result and counseling</a:t>
            </a:r>
          </a:p>
          <a:p>
            <a:pPr lvl="2"/>
            <a:r>
              <a:rPr lang="en-US" dirty="0"/>
              <a:t>Safe sex, abstinence, condom use to all regardless of HIV-status</a:t>
            </a:r>
          </a:p>
          <a:p>
            <a:r>
              <a:rPr lang="en-US" dirty="0"/>
              <a:t>End of follow-up survey respondents given 30 cents for participating in survey</a:t>
            </a:r>
          </a:p>
          <a:p>
            <a:pPr lvl="1"/>
            <a:r>
              <a:rPr lang="en-US" dirty="0"/>
              <a:t>Offered </a:t>
            </a:r>
            <a:r>
              <a:rPr lang="en-US" dirty="0" err="1"/>
              <a:t>subsized</a:t>
            </a:r>
            <a:r>
              <a:rPr lang="en-US" dirty="0"/>
              <a:t> condoms to by with the 30 cents.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7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 of follow-up survey respondents given 30 cents for participating in survey</a:t>
            </a:r>
          </a:p>
          <a:p>
            <a:pPr lvl="1"/>
            <a:r>
              <a:rPr lang="en-US" dirty="0"/>
              <a:t>Offered subsidized condoms to buy with the 30 cents.</a:t>
            </a:r>
          </a:p>
          <a:p>
            <a:pPr lvl="1"/>
            <a:r>
              <a:rPr lang="en-US" b="1" dirty="0"/>
              <a:t>Why only buy with the 30 cents?</a:t>
            </a:r>
          </a:p>
          <a:p>
            <a:pPr lvl="2"/>
            <a:r>
              <a:rPr lang="en-US" dirty="0"/>
              <a:t>So purchase not correlated with earlier monetary incentive amounts. </a:t>
            </a:r>
          </a:p>
          <a:p>
            <a:r>
              <a:rPr lang="en-US" dirty="0"/>
              <a:t>Table 3 check baseline balance</a:t>
            </a:r>
          </a:p>
          <a:p>
            <a:pPr lvl="1"/>
            <a:r>
              <a:rPr lang="en-US" dirty="0"/>
              <a:t>Note each row is a regression</a:t>
            </a:r>
          </a:p>
          <a:p>
            <a:pPr lvl="1"/>
            <a:r>
              <a:rPr lang="en-US" dirty="0"/>
              <a:t>Groups look similar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D497-106E-EA49-9826-2D548DF30CC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0232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Font typeface="Wingdings" charset="2"/>
          <a:buChar char="•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Font typeface="Wingdings" charset="2"/>
          <a:buChar char="•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4851</TotalTime>
  <Words>2254</Words>
  <Application>Microsoft Macintosh PowerPoint</Application>
  <PresentationFormat>On-screen Show (4:3)</PresentationFormat>
  <Paragraphs>249</Paragraphs>
  <Slides>29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Garamond</vt:lpstr>
      <vt:lpstr>Wingdings</vt:lpstr>
      <vt:lpstr>Default Theme</vt:lpstr>
      <vt:lpstr>Equation</vt:lpstr>
      <vt:lpstr>HIV/AIDs</vt:lpstr>
      <vt:lpstr>Quick Review Quadratics</vt:lpstr>
      <vt:lpstr>Quick Review Quadratics</vt:lpstr>
      <vt:lpstr>The Demand for, and Impact of,  Learning HIV Status   Rebecca Thornton AER (2008) </vt:lpstr>
      <vt:lpstr>Research Questions</vt:lpstr>
      <vt:lpstr>Sample and Data</vt:lpstr>
      <vt:lpstr>Experiment</vt:lpstr>
      <vt:lpstr>Experiment </vt:lpstr>
      <vt:lpstr>Experiment</vt:lpstr>
      <vt:lpstr>Results Q1: Impact of Incentives on Distance and Learning HIV Results</vt:lpstr>
      <vt:lpstr>PowerPoint Presentation</vt:lpstr>
      <vt:lpstr>Results: Incentive Effect Figures 3</vt:lpstr>
      <vt:lpstr>PowerPoint Presentation</vt:lpstr>
      <vt:lpstr>Results: Incentive Effect Table 4</vt:lpstr>
      <vt:lpstr>PowerPoint Presentation</vt:lpstr>
      <vt:lpstr>Effect of Distance</vt:lpstr>
      <vt:lpstr>PowerPoint Presentation</vt:lpstr>
      <vt:lpstr>Interaction Effects – Table 5</vt:lpstr>
      <vt:lpstr>Interaction Effects – Table 5</vt:lpstr>
      <vt:lpstr>Conclusion for receiving HIV results</vt:lpstr>
      <vt:lpstr>Results Q2: Effect of Learning HIV Status on Condom use </vt:lpstr>
      <vt:lpstr>Measurement Issues for Safe Sex</vt:lpstr>
      <vt:lpstr>Estimation Equation</vt:lpstr>
      <vt:lpstr>First Stage of IV</vt:lpstr>
      <vt:lpstr>PowerPoint Presentation</vt:lpstr>
      <vt:lpstr>Results Table 7 HIV-negative and positive sample together</vt:lpstr>
      <vt:lpstr>Conclusions Q2</vt:lpstr>
      <vt:lpstr>Robustness</vt:lpstr>
      <vt:lpstr>Policy Implications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</dc:creator>
  <cp:lastModifiedBy>Tania C.J. Barham</cp:lastModifiedBy>
  <cp:revision>101</cp:revision>
  <dcterms:created xsi:type="dcterms:W3CDTF">2014-03-17T18:50:18Z</dcterms:created>
  <dcterms:modified xsi:type="dcterms:W3CDTF">2021-03-04T16:06:49Z</dcterms:modified>
</cp:coreProperties>
</file>