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3216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35CFA-48C5-A547-8AF0-9B528B405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68AB2-1A68-214E-8422-674DD418B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14700-194C-2B43-A794-32B0AF45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246C0-7882-4E44-B3C0-E9F6AFD30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8D6AB-1211-E84C-9CBF-43E749A2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4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FB47-ED9F-6144-88E5-4FB76EA7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8D98F-1D05-E94C-A3AA-F204F0794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5116-0AF4-2649-8BAB-A019BC4C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01285-DE9E-E84F-99AB-7D92C5D2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D6C0-11A1-AA4E-9595-3028EDAE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3F52F-71AE-B446-A5A2-308271AB1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3EAAE-98D0-524B-9964-B3BC3D2FE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EBA4F-12BC-144F-9ECD-2ACAD492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8132-5707-F749-A1B1-1747F186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77AA2-1FC0-8947-A19F-F6C176A4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2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0982B-ECFA-5C42-843D-26408AFC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8CDE-B889-B44C-848A-24EDAE6B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itchFamily="2" charset="2"/>
              <a:buChar char="Ø"/>
              <a:defRPr sz="2200"/>
            </a:lvl1pPr>
            <a:lvl2pPr>
              <a:defRPr sz="2000"/>
            </a:lvl2pPr>
            <a:lvl3pPr marL="1143000" indent="-228600">
              <a:buFont typeface="Wingdings" pitchFamily="2" charset="2"/>
              <a:buChar char="Ø"/>
              <a:defRPr sz="1800"/>
            </a:lvl3pPr>
            <a:lvl4pPr>
              <a:defRPr sz="1800"/>
            </a:lvl4pPr>
            <a:lvl5pPr marL="2057400" indent="-228600">
              <a:buFont typeface="Wingdings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6AE9-890B-6F40-B3B4-9089FD67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1F022-65F6-6349-AD43-E00A842A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F53A0-0380-7B48-AECA-E1D8F075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8F137-15B1-1F42-83A1-F9ADFD45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B2664-993F-ED4A-A0B0-401F0831E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352BB-82CD-1F43-A987-779B968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96EC0-4E3F-E943-9E9E-B062A1BF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07D4B-085A-DB4E-ADC7-A5158969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1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6DEC-35F9-5248-8103-BAB61F23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E6779-C2C3-1644-A7B4-B635699A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A2572-03CA-B246-8E87-D7EB14F59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8EB2E-BBD7-C249-8B2B-FA58D0AE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5B1EF-7EAD-C644-A7F0-4B103AA6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017AB-EC1B-ED4B-91E3-7973E640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8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9A6F-BDAA-8448-B599-FCEA5794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B8EB6-8C0A-8047-A493-DBFD7695D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63785-1BF3-2441-9563-580CB23B7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BCB99-85EF-C14D-A478-644AADA9E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2F673-BED5-894A-8016-80FDD44ED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43F5A-CEBF-764B-B253-41C87B6B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0A3A4A-163C-D140-8D41-6D381A5E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3639F-9452-7C42-BFDE-13E1E2D9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E20C-6EAA-7047-A5CD-1C546DD5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F1AE-445B-EA4E-9AC1-F3F3A038A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5EBA5-00BD-3D49-B3D8-821240AB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AF541-D9B2-DF4C-910D-D8A87B24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0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F8346-7652-1C46-AA80-28EF75FB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655C5-AE73-1049-A6C6-3C37DA19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2C8BC-4B39-AA4B-A622-AFAB61AF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2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5CD3-583B-C640-AD44-2E64B4D0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1EDF2-EA03-1F43-B187-ABC94AF7C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0C558-8405-9A42-B3E2-94FBD6D88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7EDC9-B4F7-9F4E-A795-EA2405C8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05C20-7312-3C4D-ABEC-EAD791F6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608A8-192F-3045-989A-CB141309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9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85A6F-D3EE-C84F-8642-700F8C01A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610E1-223B-8945-B0E4-D04AE6BC1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25E5B-EDE0-4142-BF5D-59548A548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84849-3E57-EC45-B47A-1CD7F182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863C0-1BC2-334E-A386-D7D858F3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FDEBF-5DD8-E740-94C7-229D6680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9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95F17-2BC5-774F-8538-A171640C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58E56-A671-4541-AB53-7BB6BBBC1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80EC6-8C4D-BA4F-AD5D-D8E45EDC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90B7-0E53-F444-A5EF-7ACAC7DC96C4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950A-2261-234D-9D07-FAE775D19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02BC1-0A18-8043-B580-E9FB5F01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6A4C-4436-DF40-A897-BC54887F1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1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86F2-FFCF-D640-BEE8-7A3F883DD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a Paper</a:t>
            </a:r>
            <a:br>
              <a:rPr lang="en-US" dirty="0"/>
            </a:br>
            <a:r>
              <a:rPr lang="en-US" dirty="0"/>
              <a:t>Preparing for your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A0552-39A7-5E4B-A594-28DDAFB7D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D644-BFB8-0642-8D97-212C0B27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4F530-42EC-E745-96EE-78845877C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read a paper: help to prepare you for your own research</a:t>
            </a:r>
          </a:p>
          <a:p>
            <a:r>
              <a:rPr lang="en-US" dirty="0"/>
              <a:t>General knowledge of type of work done in development economics</a:t>
            </a:r>
          </a:p>
        </p:txBody>
      </p:sp>
    </p:spTree>
    <p:extLst>
      <p:ext uri="{BB962C8B-B14F-4D97-AF65-F5344CB8AC3E}">
        <p14:creationId xmlns:p14="http://schemas.microsoft.com/office/powerpoint/2010/main" val="191862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D644-BFB8-0642-8D97-212C0B27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focus on when going through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4F530-42EC-E745-96EE-78845877C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Research Question(s): what are they</a:t>
            </a:r>
          </a:p>
          <a:p>
            <a:r>
              <a:rPr lang="en-US" dirty="0"/>
              <a:t>Contribution: why did it hit where it did, what made it a good paper</a:t>
            </a:r>
          </a:p>
          <a:p>
            <a:pPr lvl="1"/>
            <a:r>
              <a:rPr lang="en-US" dirty="0"/>
              <a:t>This is not always clear in the introduction</a:t>
            </a:r>
          </a:p>
          <a:p>
            <a:pPr lvl="1"/>
            <a:r>
              <a:rPr lang="en-US" dirty="0"/>
              <a:t>Think about it, as it will help you with your own contributions</a:t>
            </a:r>
          </a:p>
          <a:p>
            <a:r>
              <a:rPr lang="en-US" dirty="0"/>
              <a:t>Data:</a:t>
            </a:r>
          </a:p>
          <a:p>
            <a:pPr lvl="1"/>
            <a:r>
              <a:rPr lang="en-US" dirty="0"/>
              <a:t>Unit of analysis</a:t>
            </a:r>
          </a:p>
          <a:p>
            <a:pPr lvl="1"/>
            <a:r>
              <a:rPr lang="en-US" dirty="0"/>
              <a:t>What units are the X’s of interest in</a:t>
            </a:r>
          </a:p>
          <a:p>
            <a:pPr lvl="2"/>
            <a:r>
              <a:rPr lang="en-US" dirty="0"/>
              <a:t>Don’t worry about all the controls if you don’t need to interpret them</a:t>
            </a:r>
          </a:p>
          <a:p>
            <a:pPr lvl="1"/>
            <a:r>
              <a:rPr lang="en-US" dirty="0"/>
              <a:t>What are the main Ys and what unit are they in</a:t>
            </a:r>
          </a:p>
          <a:p>
            <a:r>
              <a:rPr lang="en-US" dirty="0"/>
              <a:t>Regression Equation</a:t>
            </a:r>
          </a:p>
          <a:p>
            <a:pPr lvl="1"/>
            <a:r>
              <a:rPr lang="en-US" dirty="0"/>
              <a:t>Understand why each variable in controlling for</a:t>
            </a:r>
          </a:p>
          <a:p>
            <a:pPr lvl="1"/>
            <a:r>
              <a:rPr lang="en-US" dirty="0"/>
              <a:t>Understand what variation is used for identification and what are the treats to this</a:t>
            </a:r>
          </a:p>
          <a:p>
            <a:r>
              <a:rPr lang="en-US" dirty="0"/>
              <a:t>Tables</a:t>
            </a:r>
          </a:p>
          <a:p>
            <a:pPr lvl="1"/>
            <a:r>
              <a:rPr lang="en-US" dirty="0"/>
              <a:t>Understand how to read the coefficients if you are given the units of X and Y</a:t>
            </a:r>
          </a:p>
          <a:p>
            <a:pPr lvl="1"/>
            <a:r>
              <a:rPr lang="en-US" dirty="0"/>
              <a:t>What this tells us about the answer to the research questions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6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B75E5-B5A1-F049-AFC5-575CA8F1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focus on when going through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128E-C33A-6144-BA6F-00F1C2A72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Robustness Checks:</a:t>
            </a:r>
          </a:p>
          <a:p>
            <a:pPr lvl="1"/>
            <a:r>
              <a:rPr lang="en-US" dirty="0"/>
              <a:t>Do they match the methodology?</a:t>
            </a:r>
          </a:p>
          <a:p>
            <a:pPr lvl="1"/>
            <a:r>
              <a:rPr lang="en-US" dirty="0"/>
              <a:t>Keep an eye out for creative ones you might try to use in the future</a:t>
            </a:r>
          </a:p>
          <a:p>
            <a:r>
              <a:rPr lang="en-US" dirty="0"/>
              <a:t>Limitations: what are the weaknesses</a:t>
            </a:r>
          </a:p>
          <a:p>
            <a:pPr lvl="1"/>
            <a:r>
              <a:rPr lang="en-US" dirty="0"/>
              <a:t>Are there reasons you may not think the paper is causal</a:t>
            </a:r>
          </a:p>
          <a:p>
            <a:pPr lvl="1"/>
            <a:r>
              <a:rPr lang="en-US" dirty="0"/>
              <a:t>Are there things you would do to improve the paper</a:t>
            </a:r>
          </a:p>
          <a:p>
            <a:r>
              <a:rPr lang="en-US" dirty="0"/>
              <a:t>Does the research questions, contribution, and regression equation all match</a:t>
            </a:r>
          </a:p>
          <a:p>
            <a:r>
              <a:rPr lang="en-US" dirty="0"/>
              <a:t>Need to make sure you are doing what you say you are doing.</a:t>
            </a:r>
          </a:p>
          <a:p>
            <a:pPr lvl="1"/>
            <a:r>
              <a:rPr lang="en-US" dirty="0"/>
              <a:t>This is hard and is what you will work on in research methods</a:t>
            </a:r>
          </a:p>
        </p:txBody>
      </p:sp>
    </p:spTree>
    <p:extLst>
      <p:ext uri="{BB962C8B-B14F-4D97-AF65-F5344CB8AC3E}">
        <p14:creationId xmlns:p14="http://schemas.microsoft.com/office/powerpoint/2010/main" val="42966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9A39-6233-AF4D-BD99-3B87D3A0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Marginal Effects: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1BF1D-BED6-D449-B56D-673F34FA6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variables that are fractions going from 0-1: Y=B</a:t>
            </a:r>
            <a:r>
              <a:rPr lang="en-US" baseline="-25000" dirty="0"/>
              <a:t>0 </a:t>
            </a:r>
            <a:r>
              <a:rPr lang="en-US" dirty="0"/>
              <a:t>+ B</a:t>
            </a:r>
            <a:r>
              <a:rPr lang="en-US" baseline="-25000" dirty="0"/>
              <a:t>1</a:t>
            </a:r>
            <a:r>
              <a:rPr lang="en-US" dirty="0"/>
              <a:t>T +e</a:t>
            </a:r>
          </a:p>
          <a:p>
            <a:pPr lvl="1"/>
            <a:r>
              <a:rPr lang="en-US" dirty="0"/>
              <a:t>Say T is the fraction of people covered by the program</a:t>
            </a:r>
          </a:p>
          <a:p>
            <a:pPr lvl="1"/>
            <a:r>
              <a:rPr lang="en-US" dirty="0"/>
              <a:t>If left in fraction form 0.00-1</a:t>
            </a:r>
          </a:p>
          <a:p>
            <a:pPr lvl="2"/>
            <a:r>
              <a:rPr lang="en-US" dirty="0"/>
              <a:t>B</a:t>
            </a:r>
            <a:r>
              <a:rPr lang="en-US" baseline="-25000" dirty="0"/>
              <a:t>1 </a:t>
            </a:r>
            <a:r>
              <a:rPr lang="en-US" dirty="0"/>
              <a:t>tells you the change in Y  if T goes from 0 to 100 percent of people covered by the program</a:t>
            </a:r>
          </a:p>
          <a:p>
            <a:pPr lvl="2"/>
            <a:r>
              <a:rPr lang="en-US" dirty="0"/>
              <a:t>If you want to know what a 1 percentage point change would be then it is B</a:t>
            </a:r>
            <a:r>
              <a:rPr lang="en-US" baseline="-25000" dirty="0"/>
              <a:t>1</a:t>
            </a:r>
            <a:r>
              <a:rPr lang="en-US" dirty="0"/>
              <a:t>*0.01</a:t>
            </a:r>
          </a:p>
          <a:p>
            <a:pPr lvl="2"/>
            <a:r>
              <a:rPr lang="en-US" dirty="0"/>
              <a:t>If you want to have the point estimates come out in percentage points T needs to put in percentage </a:t>
            </a:r>
            <a:r>
              <a:rPr lang="en-US"/>
              <a:t>points (T*100)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371</Words>
  <Application>Microsoft Macintosh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Reading a Paper Preparing for your Research</vt:lpstr>
      <vt:lpstr>Focus on this class</vt:lpstr>
      <vt:lpstr>What to focus on when going through papers</vt:lpstr>
      <vt:lpstr>What to focus on when going through papers</vt:lpstr>
      <vt:lpstr>Reading Marginal Effects: Scaling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 Paper Preparing for your Research</dc:title>
  <dc:creator>Tania</dc:creator>
  <cp:lastModifiedBy>Tania</cp:lastModifiedBy>
  <cp:revision>5</cp:revision>
  <dcterms:created xsi:type="dcterms:W3CDTF">2019-02-26T17:25:00Z</dcterms:created>
  <dcterms:modified xsi:type="dcterms:W3CDTF">2019-02-28T15:57:21Z</dcterms:modified>
</cp:coreProperties>
</file>