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C18D04-91A5-4A5D-9A03-3FA28B2B42E0}" v="21" dt="2023-08-31T18:05:00.55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34"/>
    <p:restoredTop sz="86493" autoAdjust="0"/>
  </p:normalViewPr>
  <p:slideViewPr>
    <p:cSldViewPr snapToGrid="0">
      <p:cViewPr varScale="1">
        <p:scale>
          <a:sx n="49" d="100"/>
          <a:sy n="49" d="100"/>
        </p:scale>
        <p:origin x="98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nt Matheny" userId="420da57c-d3df-42e6-8bf9-ec948d70a895" providerId="ADAL" clId="{F9C18D04-91A5-4A5D-9A03-3FA28B2B42E0}"/>
    <pc:docChg chg="modSld">
      <pc:chgData name="Grant Matheny" userId="420da57c-d3df-42e6-8bf9-ec948d70a895" providerId="ADAL" clId="{F9C18D04-91A5-4A5D-9A03-3FA28B2B42E0}" dt="2023-08-31T18:06:55.453" v="2535" actId="13244"/>
      <pc:docMkLst>
        <pc:docMk/>
      </pc:docMkLst>
      <pc:sldChg chg="modSp mod">
        <pc:chgData name="Grant Matheny" userId="420da57c-d3df-42e6-8bf9-ec948d70a895" providerId="ADAL" clId="{F9C18D04-91A5-4A5D-9A03-3FA28B2B42E0}" dt="2023-08-31T18:06:55.453" v="2535" actId="13244"/>
        <pc:sldMkLst>
          <pc:docMk/>
          <pc:sldMk cId="0" sldId="256"/>
        </pc:sldMkLst>
        <pc:picChg chg="mod ord">
          <ac:chgData name="Grant Matheny" userId="420da57c-d3df-42e6-8bf9-ec948d70a895" providerId="ADAL" clId="{F9C18D04-91A5-4A5D-9A03-3FA28B2B42E0}" dt="2023-08-31T18:06:55.453" v="2535" actId="13244"/>
          <ac:picMkLst>
            <pc:docMk/>
            <pc:sldMk cId="0" sldId="256"/>
            <ac:picMk id="174" creationId="{00000000-0000-0000-0000-000000000000}"/>
          </ac:picMkLst>
        </pc:picChg>
      </pc:sldChg>
      <pc:sldChg chg="modSp mod">
        <pc:chgData name="Grant Matheny" userId="420da57c-d3df-42e6-8bf9-ec948d70a895" providerId="ADAL" clId="{F9C18D04-91A5-4A5D-9A03-3FA28B2B42E0}" dt="2023-08-31T17:58:39.443" v="7" actId="962"/>
        <pc:sldMkLst>
          <pc:docMk/>
          <pc:sldMk cId="0" sldId="259"/>
        </pc:sldMkLst>
        <pc:picChg chg="mod">
          <ac:chgData name="Grant Matheny" userId="420da57c-d3df-42e6-8bf9-ec948d70a895" providerId="ADAL" clId="{F9C18D04-91A5-4A5D-9A03-3FA28B2B42E0}" dt="2023-08-31T17:58:16.612" v="3" actId="962"/>
          <ac:picMkLst>
            <pc:docMk/>
            <pc:sldMk cId="0" sldId="259"/>
            <ac:picMk id="192" creationId="{00000000-0000-0000-0000-000000000000}"/>
          </ac:picMkLst>
        </pc:picChg>
        <pc:picChg chg="mod">
          <ac:chgData name="Grant Matheny" userId="420da57c-d3df-42e6-8bf9-ec948d70a895" providerId="ADAL" clId="{F9C18D04-91A5-4A5D-9A03-3FA28B2B42E0}" dt="2023-08-31T17:58:39.443" v="7" actId="962"/>
          <ac:picMkLst>
            <pc:docMk/>
            <pc:sldMk cId="0" sldId="259"/>
            <ac:picMk id="193" creationId="{00000000-0000-0000-0000-000000000000}"/>
          </ac:picMkLst>
        </pc:picChg>
      </pc:sldChg>
      <pc:sldChg chg="modSp mod">
        <pc:chgData name="Grant Matheny" userId="420da57c-d3df-42e6-8bf9-ec948d70a895" providerId="ADAL" clId="{F9C18D04-91A5-4A5D-9A03-3FA28B2B42E0}" dt="2023-08-31T17:59:39.070" v="23" actId="962"/>
        <pc:sldMkLst>
          <pc:docMk/>
          <pc:sldMk cId="0" sldId="260"/>
        </pc:sldMkLst>
        <pc:picChg chg="mod">
          <ac:chgData name="Grant Matheny" userId="420da57c-d3df-42e6-8bf9-ec948d70a895" providerId="ADAL" clId="{F9C18D04-91A5-4A5D-9A03-3FA28B2B42E0}" dt="2023-08-31T17:58:56.660" v="11" actId="962"/>
          <ac:picMkLst>
            <pc:docMk/>
            <pc:sldMk cId="0" sldId="260"/>
            <ac:picMk id="199" creationId="{00000000-0000-0000-0000-000000000000}"/>
          </ac:picMkLst>
        </pc:picChg>
        <pc:picChg chg="mod">
          <ac:chgData name="Grant Matheny" userId="420da57c-d3df-42e6-8bf9-ec948d70a895" providerId="ADAL" clId="{F9C18D04-91A5-4A5D-9A03-3FA28B2B42E0}" dt="2023-08-31T17:59:10.035" v="15" actId="962"/>
          <ac:picMkLst>
            <pc:docMk/>
            <pc:sldMk cId="0" sldId="260"/>
            <ac:picMk id="200" creationId="{00000000-0000-0000-0000-000000000000}"/>
          </ac:picMkLst>
        </pc:picChg>
        <pc:picChg chg="mod">
          <ac:chgData name="Grant Matheny" userId="420da57c-d3df-42e6-8bf9-ec948d70a895" providerId="ADAL" clId="{F9C18D04-91A5-4A5D-9A03-3FA28B2B42E0}" dt="2023-08-31T17:59:27.959" v="19" actId="962"/>
          <ac:picMkLst>
            <pc:docMk/>
            <pc:sldMk cId="0" sldId="260"/>
            <ac:picMk id="201" creationId="{00000000-0000-0000-0000-000000000000}"/>
          </ac:picMkLst>
        </pc:picChg>
        <pc:picChg chg="mod">
          <ac:chgData name="Grant Matheny" userId="420da57c-d3df-42e6-8bf9-ec948d70a895" providerId="ADAL" clId="{F9C18D04-91A5-4A5D-9A03-3FA28B2B42E0}" dt="2023-08-31T17:59:39.070" v="23" actId="962"/>
          <ac:picMkLst>
            <pc:docMk/>
            <pc:sldMk cId="0" sldId="260"/>
            <ac:picMk id="202" creationId="{00000000-0000-0000-0000-000000000000}"/>
          </ac:picMkLst>
        </pc:picChg>
      </pc:sldChg>
      <pc:sldChg chg="modSp mod">
        <pc:chgData name="Grant Matheny" userId="420da57c-d3df-42e6-8bf9-ec948d70a895" providerId="ADAL" clId="{F9C18D04-91A5-4A5D-9A03-3FA28B2B42E0}" dt="2023-08-31T18:00:03.008" v="31" actId="962"/>
        <pc:sldMkLst>
          <pc:docMk/>
          <pc:sldMk cId="0" sldId="261"/>
        </pc:sldMkLst>
        <pc:picChg chg="mod">
          <ac:chgData name="Grant Matheny" userId="420da57c-d3df-42e6-8bf9-ec948d70a895" providerId="ADAL" clId="{F9C18D04-91A5-4A5D-9A03-3FA28B2B42E0}" dt="2023-08-31T17:59:49.002" v="27" actId="962"/>
          <ac:picMkLst>
            <pc:docMk/>
            <pc:sldMk cId="0" sldId="261"/>
            <ac:picMk id="208" creationId="{00000000-0000-0000-0000-000000000000}"/>
          </ac:picMkLst>
        </pc:picChg>
        <pc:picChg chg="mod">
          <ac:chgData name="Grant Matheny" userId="420da57c-d3df-42e6-8bf9-ec948d70a895" providerId="ADAL" clId="{F9C18D04-91A5-4A5D-9A03-3FA28B2B42E0}" dt="2023-08-31T18:00:03.008" v="31" actId="962"/>
          <ac:picMkLst>
            <pc:docMk/>
            <pc:sldMk cId="0" sldId="261"/>
            <ac:picMk id="209" creationId="{00000000-0000-0000-0000-000000000000}"/>
          </ac:picMkLst>
        </pc:picChg>
      </pc:sldChg>
      <pc:sldChg chg="modSp mod">
        <pc:chgData name="Grant Matheny" userId="420da57c-d3df-42e6-8bf9-ec948d70a895" providerId="ADAL" clId="{F9C18D04-91A5-4A5D-9A03-3FA28B2B42E0}" dt="2023-08-31T18:04:09.586" v="2081" actId="167"/>
        <pc:sldMkLst>
          <pc:docMk/>
          <pc:sldMk cId="0" sldId="263"/>
        </pc:sldMkLst>
        <pc:picChg chg="mod ord">
          <ac:chgData name="Grant Matheny" userId="420da57c-d3df-42e6-8bf9-ec948d70a895" providerId="ADAL" clId="{F9C18D04-91A5-4A5D-9A03-3FA28B2B42E0}" dt="2023-08-31T18:04:09.586" v="2081" actId="167"/>
          <ac:picMkLst>
            <pc:docMk/>
            <pc:sldMk cId="0" sldId="263"/>
            <ac:picMk id="218" creationId="{00000000-0000-0000-0000-000000000000}"/>
          </ac:picMkLst>
        </pc:picChg>
        <pc:picChg chg="mod">
          <ac:chgData name="Grant Matheny" userId="420da57c-d3df-42e6-8bf9-ec948d70a895" providerId="ADAL" clId="{F9C18D04-91A5-4A5D-9A03-3FA28B2B42E0}" dt="2023-08-31T18:00:37.044" v="269" actId="962"/>
          <ac:picMkLst>
            <pc:docMk/>
            <pc:sldMk cId="0" sldId="263"/>
            <ac:picMk id="219" creationId="{00000000-0000-0000-0000-000000000000}"/>
          </ac:picMkLst>
        </pc:picChg>
      </pc:sldChg>
      <pc:sldChg chg="modSp mod">
        <pc:chgData name="Grant Matheny" userId="420da57c-d3df-42e6-8bf9-ec948d70a895" providerId="ADAL" clId="{F9C18D04-91A5-4A5D-9A03-3FA28B2B42E0}" dt="2023-08-31T18:04:19.902" v="2083" actId="962"/>
        <pc:sldMkLst>
          <pc:docMk/>
          <pc:sldMk cId="0" sldId="264"/>
        </pc:sldMkLst>
        <pc:picChg chg="mod">
          <ac:chgData name="Grant Matheny" userId="420da57c-d3df-42e6-8bf9-ec948d70a895" providerId="ADAL" clId="{F9C18D04-91A5-4A5D-9A03-3FA28B2B42E0}" dt="2023-08-31T18:04:19.902" v="2083" actId="962"/>
          <ac:picMkLst>
            <pc:docMk/>
            <pc:sldMk cId="0" sldId="264"/>
            <ac:picMk id="227" creationId="{00000000-0000-0000-0000-000000000000}"/>
          </ac:picMkLst>
        </pc:picChg>
      </pc:sldChg>
      <pc:sldChg chg="addSp modSp mod">
        <pc:chgData name="Grant Matheny" userId="420da57c-d3df-42e6-8bf9-ec948d70a895" providerId="ADAL" clId="{F9C18D04-91A5-4A5D-9A03-3FA28B2B42E0}" dt="2023-08-31T18:05:43.763" v="2522" actId="962"/>
        <pc:sldMkLst>
          <pc:docMk/>
          <pc:sldMk cId="0" sldId="266"/>
        </pc:sldMkLst>
        <pc:spChg chg="add mod">
          <ac:chgData name="Grant Matheny" userId="420da57c-d3df-42e6-8bf9-ec948d70a895" providerId="ADAL" clId="{F9C18D04-91A5-4A5D-9A03-3FA28B2B42E0}" dt="2023-08-31T18:05:43.763" v="2522" actId="962"/>
          <ac:spMkLst>
            <pc:docMk/>
            <pc:sldMk cId="0" sldId="266"/>
            <ac:spMk id="2" creationId="{4EAAC993-3AF8-7A0F-D706-1A3380D18DA5}"/>
          </ac:spMkLst>
        </pc:spChg>
        <pc:picChg chg="mod">
          <ac:chgData name="Grant Matheny" userId="420da57c-d3df-42e6-8bf9-ec948d70a895" providerId="ADAL" clId="{F9C18D04-91A5-4A5D-9A03-3FA28B2B42E0}" dt="2023-08-31T18:04:48.286" v="2107" actId="962"/>
          <ac:picMkLst>
            <pc:docMk/>
            <pc:sldMk cId="0" sldId="266"/>
            <ac:picMk id="237" creationId="{00000000-0000-0000-0000-000000000000}"/>
          </ac:picMkLst>
        </pc:picChg>
      </pc:sldChg>
      <pc:sldChg chg="modSp mod">
        <pc:chgData name="Grant Matheny" userId="420da57c-d3df-42e6-8bf9-ec948d70a895" providerId="ADAL" clId="{F9C18D04-91A5-4A5D-9A03-3FA28B2B42E0}" dt="2023-08-31T18:06:00.876" v="2526" actId="962"/>
        <pc:sldMkLst>
          <pc:docMk/>
          <pc:sldMk cId="0" sldId="268"/>
        </pc:sldMkLst>
        <pc:picChg chg="mod">
          <ac:chgData name="Grant Matheny" userId="420da57c-d3df-42e6-8bf9-ec948d70a895" providerId="ADAL" clId="{F9C18D04-91A5-4A5D-9A03-3FA28B2B42E0}" dt="2023-08-31T18:06:00.876" v="2526" actId="962"/>
          <ac:picMkLst>
            <pc:docMk/>
            <pc:sldMk cId="0" sldId="268"/>
            <ac:picMk id="248" creationId="{00000000-0000-0000-0000-000000000000}"/>
          </ac:picMkLst>
        </pc:picChg>
      </pc:sldChg>
      <pc:sldChg chg="modSp mod">
        <pc:chgData name="Grant Matheny" userId="420da57c-d3df-42e6-8bf9-ec948d70a895" providerId="ADAL" clId="{F9C18D04-91A5-4A5D-9A03-3FA28B2B42E0}" dt="2023-08-31T18:06:34.195" v="2534" actId="962"/>
        <pc:sldMkLst>
          <pc:docMk/>
          <pc:sldMk cId="0" sldId="269"/>
        </pc:sldMkLst>
        <pc:picChg chg="mod">
          <ac:chgData name="Grant Matheny" userId="420da57c-d3df-42e6-8bf9-ec948d70a895" providerId="ADAL" clId="{F9C18D04-91A5-4A5D-9A03-3FA28B2B42E0}" dt="2023-08-31T18:06:21.522" v="2530" actId="962"/>
          <ac:picMkLst>
            <pc:docMk/>
            <pc:sldMk cId="0" sldId="269"/>
            <ac:picMk id="252" creationId="{00000000-0000-0000-0000-000000000000}"/>
          </ac:picMkLst>
        </pc:picChg>
        <pc:picChg chg="mod">
          <ac:chgData name="Grant Matheny" userId="420da57c-d3df-42e6-8bf9-ec948d70a895" providerId="ADAL" clId="{F9C18D04-91A5-4A5D-9A03-3FA28B2B42E0}" dt="2023-08-31T18:06:34.195" v="2534" actId="962"/>
          <ac:picMkLst>
            <pc:docMk/>
            <pc:sldMk cId="0" sldId="269"/>
            <ac:picMk id="253"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xfrm>
            <a:off x="1143000" y="685800"/>
            <a:ext cx="4572000" cy="3429000"/>
          </a:xfrm>
          <a:prstGeom prst="rect">
            <a:avLst/>
          </a:prstGeom>
        </p:spPr>
        <p:txBody>
          <a:bodyPr/>
          <a:lstStyle/>
          <a:p>
            <a:endParaRPr/>
          </a:p>
        </p:txBody>
      </p:sp>
      <p:sp>
        <p:nvSpPr>
          <p:cNvPr id="172" name="Shape 17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oit.Colorado.edu"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xfrm>
            <a:off x="381000" y="685800"/>
            <a:ext cx="6096000" cy="3429000"/>
          </a:xfrm>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pPr marL="220578" indent="-220578">
              <a:buClr>
                <a:srgbClr val="FFFFFF"/>
              </a:buClr>
              <a:buSzPct val="100000"/>
              <a:buChar char="•"/>
            </a:pPr>
            <a:r>
              <a:rPr dirty="0"/>
              <a:t>Hello and thanks for taking time to join us today. </a:t>
            </a:r>
          </a:p>
          <a:p>
            <a:pPr marL="220578" indent="-220578">
              <a:buClr>
                <a:srgbClr val="FFFFFF"/>
              </a:buClr>
              <a:buSzPct val="100000"/>
              <a:buChar char="•"/>
            </a:pPr>
            <a:endParaRPr dirty="0"/>
          </a:p>
          <a:p>
            <a:pPr marL="220578" indent="-220578">
              <a:buClr>
                <a:srgbClr val="FFFFFF"/>
              </a:buClr>
              <a:buSzPct val="100000"/>
              <a:buChar char="•"/>
            </a:pPr>
            <a:r>
              <a:rPr dirty="0"/>
              <a:t>My name is Don Mather and I’m a graduate student in sociology and a statistics consultant </a:t>
            </a:r>
            <a:r>
              <a:rPr lang="en-US" dirty="0"/>
              <a:t>for Computing and Research Services, </a:t>
            </a:r>
            <a:r>
              <a:rPr dirty="0"/>
              <a:t>here at the Institute of Behavioral Science</a:t>
            </a:r>
          </a:p>
          <a:p>
            <a:pPr marL="220578" indent="-220578">
              <a:buClr>
                <a:srgbClr val="FFFFFF"/>
              </a:buClr>
              <a:buSzPct val="100000"/>
              <a:buChar char="•"/>
            </a:pPr>
            <a:endParaRPr dirty="0"/>
          </a:p>
          <a:p>
            <a:pPr marL="220578" indent="-220578">
              <a:buClr>
                <a:srgbClr val="FFFFFF"/>
              </a:buClr>
              <a:buSzPct val="100000"/>
              <a:buChar char="•"/>
            </a:pPr>
            <a:r>
              <a:rPr dirty="0"/>
              <a:t>Our talk today is about the emerging technology that many are calling ‘AI’, ’artificial intelligence’ or  ‘generative-AI” — and especially one in particular, </a:t>
            </a:r>
            <a:r>
              <a:rPr dirty="0" err="1"/>
              <a:t>ChatGPT</a:t>
            </a:r>
            <a:r>
              <a:rPr dirty="0"/>
              <a:t> – the software that has come to dominate the news in technology this year </a:t>
            </a:r>
          </a:p>
          <a:p>
            <a:pPr marL="220578" indent="-220578">
              <a:buClr>
                <a:srgbClr val="FFFFFF"/>
              </a:buClr>
              <a:buSzPct val="100000"/>
              <a:buChar char="•"/>
            </a:pPr>
            <a:endParaRPr dirty="0"/>
          </a:p>
          <a:p>
            <a:pPr marL="220578" indent="-220578">
              <a:buClr>
                <a:srgbClr val="FFFFFF"/>
              </a:buClr>
              <a:buSzPct val="100000"/>
              <a:buChar char="•"/>
            </a:pPr>
            <a:r>
              <a:rPr dirty="0"/>
              <a:t>The rise of chatbots like this has worried researchers and educators who fear they are ill-equipped to incorporate the technology into their work, or in their classes — and they’re worried about a stark rise in plagiarism and reduced learning, while others are concerned they simply lack the knowledge they need to keep current on these trends</a:t>
            </a:r>
          </a:p>
          <a:p>
            <a:pPr marL="220578" indent="-220578">
              <a:buClr>
                <a:srgbClr val="FFFFFF"/>
              </a:buClr>
              <a:buSzPct val="100000"/>
              <a:buChar char="•"/>
            </a:pPr>
            <a:endParaRPr dirty="0"/>
          </a:p>
          <a:p>
            <a:pPr marL="220578" indent="-220578">
              <a:buClr>
                <a:srgbClr val="FFFFFF"/>
              </a:buClr>
              <a:buSzPct val="100000"/>
              <a:buChar char="•"/>
            </a:pPr>
            <a:r>
              <a:rPr dirty="0"/>
              <a:t>As I’m sure many of you are aware, the recent roll-out last November of </a:t>
            </a:r>
            <a:r>
              <a:rPr dirty="0" err="1"/>
              <a:t>ChatGPT</a:t>
            </a:r>
            <a:r>
              <a:rPr dirty="0"/>
              <a:t> by </a:t>
            </a:r>
            <a:r>
              <a:rPr dirty="0" err="1"/>
              <a:t>OpenAI’s</a:t>
            </a:r>
            <a:r>
              <a:rPr dirty="0"/>
              <a:t> is all the talk - and virtually every day, we hear news and see articles about the incredible promise but also dire warnings about society’s plunge into “artificial intelligence”. It makes putting a talk like this together somewhat difficult, because it seems like learning about this technology is akin to taking a photo of a speeding train; what we know changes almost daily.</a:t>
            </a:r>
          </a:p>
          <a:p>
            <a:pPr marL="220578" indent="-220578">
              <a:buClr>
                <a:srgbClr val="FFFFFF"/>
              </a:buClr>
              <a:buSzPct val="100000"/>
              <a:buChar char="•"/>
            </a:pPr>
            <a:endParaRPr dirty="0"/>
          </a:p>
          <a:p>
            <a:pPr marL="220578" indent="-220578">
              <a:buClr>
                <a:srgbClr val="FFFFFF"/>
              </a:buClr>
              <a:buSzPct val="100000"/>
              <a:buChar char="•"/>
            </a:pPr>
            <a:r>
              <a:rPr dirty="0"/>
              <a:t>Nonetheless, this talk is meant to give you a high level survey of what this technology is and how others are using it; we’re going to explain some of the major promises and problems it presents, but we’re also going to focus on issues that are specific to educators and researchers, and offer up a few competing opinions about adopting the technology in our classrooms and in our research.</a:t>
            </a:r>
          </a:p>
          <a:p>
            <a:pPr marL="220578" indent="-220578">
              <a:buClr>
                <a:srgbClr val="FFFFFF"/>
              </a:buClr>
              <a:buSzPct val="100000"/>
              <a:buChar char="•"/>
            </a:pPr>
            <a:endParaRPr dirty="0"/>
          </a:p>
          <a:p>
            <a:pPr marL="220578" indent="-220578">
              <a:buClr>
                <a:srgbClr val="FFFFFF"/>
              </a:buClr>
              <a:buSzPct val="100000"/>
              <a:buChar char="•"/>
            </a:pPr>
            <a:r>
              <a:rPr dirty="0"/>
              <a:t>As you’ll see —there is little consensus among researchers and educators right now: for every professor who touts the tool’s wonders there’s another out there saying it will bring about doom. </a:t>
            </a:r>
            <a:r>
              <a:rPr lang="en-US" dirty="0"/>
              <a:t>In my talk today, I’ll explain the leading opinions and their arguments</a:t>
            </a:r>
            <a:r>
              <a:rPr dirty="0"/>
              <a:t>; I encourage you to be critical of everything you hear, take the time to evaluate the sources we drew from, and recognize that when we give this talk again this Fall, it’s likely to contain different information than it does today</a:t>
            </a:r>
          </a:p>
          <a:p>
            <a:pPr marL="220578" indent="-220578">
              <a:buClr>
                <a:srgbClr val="FFFFFF"/>
              </a:buClr>
              <a:buSzPct val="100000"/>
              <a:buChar char="•"/>
            </a:pPr>
            <a:endParaRPr dirty="0"/>
          </a:p>
          <a:p>
            <a:pPr marL="220578" indent="-220578">
              <a:buClr>
                <a:srgbClr val="FFFFFF"/>
              </a:buClr>
              <a:buSzPct val="100000"/>
              <a:buChar char="•"/>
            </a:pPr>
            <a:endParaRPr dirty="0"/>
          </a:p>
          <a:p>
            <a:pPr marL="220578" indent="-220578">
              <a:buClr>
                <a:srgbClr val="FFFFFF"/>
              </a:buClr>
              <a:buSzPct val="100000"/>
              <a:buChar char="•"/>
            </a:pPr>
            <a:r>
              <a:rPr dirty="0"/>
              <a:t>TIMED 2:15</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noRot="1" noChangeAspect="1"/>
          </p:cNvSpPr>
          <p:nvPr>
            <p:ph type="sldImg"/>
          </p:nvPr>
        </p:nvSpPr>
        <p:spPr>
          <a:xfrm>
            <a:off x="381000" y="685800"/>
            <a:ext cx="6096000" cy="3429000"/>
          </a:xfrm>
          <a:prstGeom prst="rect">
            <a:avLst/>
          </a:prstGeom>
        </p:spPr>
        <p:txBody>
          <a:bodyPr/>
          <a:lstStyle/>
          <a:p>
            <a:endParaRPr/>
          </a:p>
        </p:txBody>
      </p:sp>
      <p:sp>
        <p:nvSpPr>
          <p:cNvPr id="234" name="Shape 234"/>
          <p:cNvSpPr>
            <a:spLocks noGrp="1"/>
          </p:cNvSpPr>
          <p:nvPr>
            <p:ph type="body" sz="quarter" idx="1"/>
          </p:nvPr>
        </p:nvSpPr>
        <p:spPr>
          <a:prstGeom prst="rect">
            <a:avLst/>
          </a:prstGeom>
        </p:spPr>
        <p:txBody>
          <a:bodyPr/>
          <a:lstStyle/>
          <a:p>
            <a:pPr marL="279400" indent="-279400">
              <a:buSzPct val="123000"/>
              <a:buChar char="•"/>
            </a:pPr>
            <a:r>
              <a:rPr dirty="0"/>
              <a:t>Let’s turn our attention to specific considerations for educators and researchers</a:t>
            </a:r>
          </a:p>
          <a:p>
            <a:endParaRPr dirty="0"/>
          </a:p>
          <a:p>
            <a:pPr marL="279400" indent="-279400">
              <a:buSzPct val="123000"/>
              <a:buChar char="•"/>
            </a:pPr>
            <a:r>
              <a:rPr dirty="0"/>
              <a:t>As many of you are already aware, there are a number of important debates underway surrounding the use of </a:t>
            </a:r>
            <a:r>
              <a:rPr dirty="0" err="1"/>
              <a:t>ChatGPT</a:t>
            </a:r>
            <a:r>
              <a:rPr dirty="0"/>
              <a:t> by students and the impact of such technologies in the classroom. </a:t>
            </a:r>
          </a:p>
          <a:p>
            <a:endParaRPr dirty="0"/>
          </a:p>
          <a:p>
            <a:pPr marL="279400" indent="-279400">
              <a:buSzPct val="123000"/>
              <a:buChar char="•"/>
            </a:pPr>
            <a:r>
              <a:rPr dirty="0"/>
              <a:t>When </a:t>
            </a:r>
            <a:r>
              <a:rPr dirty="0" err="1"/>
              <a:t>OpenAI</a:t>
            </a:r>
            <a:r>
              <a:rPr dirty="0"/>
              <a:t> released </a:t>
            </a:r>
            <a:r>
              <a:rPr dirty="0" err="1"/>
              <a:t>ChatGPT</a:t>
            </a:r>
            <a:r>
              <a:rPr dirty="0"/>
              <a:t> late last Fall, educators knew immediately they were facing a generational shift in the classroom. Many professors worried that students would use it for homework and tests. Others compared the technology to the calculator, arguing that teachers would now have to provide assignments that could be completed with AI.</a:t>
            </a:r>
          </a:p>
          <a:p>
            <a:endParaRPr dirty="0"/>
          </a:p>
          <a:p>
            <a:pPr marL="279400" indent="-279400">
              <a:buSzPct val="123000"/>
              <a:buChar char="•"/>
            </a:pPr>
            <a:r>
              <a:rPr dirty="0"/>
              <a:t>One of the more contentious and timely issues is the fear that </a:t>
            </a:r>
            <a:r>
              <a:rPr dirty="0" err="1"/>
              <a:t>ChatGPT</a:t>
            </a:r>
            <a:r>
              <a:rPr dirty="0"/>
              <a:t> allows for rampant cheating, plagiarism, and the misuse by students of AI-generated content. </a:t>
            </a:r>
          </a:p>
          <a:p>
            <a:endParaRPr dirty="0"/>
          </a:p>
          <a:p>
            <a:pPr marL="220578" indent="-220578">
              <a:buSzPct val="100000"/>
              <a:buChar char="•"/>
            </a:pPr>
            <a:r>
              <a:rPr dirty="0"/>
              <a:t>Institutions like Sciences Po, a university in Paris, and RV University in Bangalore, India, banned </a:t>
            </a:r>
            <a:r>
              <a:rPr dirty="0" err="1"/>
              <a:t>ChatGPT</a:t>
            </a:r>
            <a:r>
              <a:rPr dirty="0"/>
              <a:t>, concerned it would undermine learning and encourage cheating. meanwhile, professors at colleges such as the Wharton School of Business at the University of Pennsylvania and Ithaca College in New York allowed it, arguing that students should be proficient in it.</a:t>
            </a:r>
          </a:p>
          <a:p>
            <a:endParaRPr dirty="0"/>
          </a:p>
          <a:p>
            <a:pPr marL="220578" indent="-220578">
              <a:buSzPct val="100000"/>
              <a:buChar char="•"/>
            </a:pPr>
            <a:r>
              <a:rPr dirty="0"/>
              <a:t>Now, educators are rethinking how they’ll teach courses this fall. Educators say they want to embrace the technology’s potential to teach and learn in new ways, but when it comes to assessing students, they see a need to “</a:t>
            </a:r>
            <a:r>
              <a:rPr dirty="0" err="1"/>
              <a:t>ChatGPT</a:t>
            </a:r>
            <a:r>
              <a:rPr dirty="0"/>
              <a:t>-proof” test questions and assignments. For some instructors that means a return to paper exams. Some professors will be requiring students to show editing history and drafts to prove their thought process. Other instructors are less concerned. They say that some students have always found ways to cheat, and this is just the latest option.</a:t>
            </a:r>
          </a:p>
          <a:p>
            <a:endParaRPr dirty="0"/>
          </a:p>
          <a:p>
            <a:pPr marL="220578" indent="-220578">
              <a:buSzPct val="100000"/>
              <a:buChar char="•"/>
            </a:pPr>
            <a:r>
              <a:rPr dirty="0"/>
              <a:t>In any case, an explosion of AI-generated chatbots including </a:t>
            </a:r>
            <a:r>
              <a:rPr dirty="0" err="1"/>
              <a:t>ChatGPT</a:t>
            </a:r>
            <a:r>
              <a:rPr dirty="0"/>
              <a:t> has raised new questions for academics dedicated to making sure that students not only can get the right answer, but also understand how to do the work.</a:t>
            </a:r>
          </a:p>
          <a:p>
            <a:endParaRPr dirty="0"/>
          </a:p>
          <a:p>
            <a:pPr marL="279400" indent="-279400">
              <a:buSzPct val="123000"/>
              <a:buChar char="•"/>
            </a:pPr>
            <a:r>
              <a:rPr dirty="0"/>
              <a:t>Here, </a:t>
            </a:r>
            <a:r>
              <a:rPr lang="en-US" dirty="0"/>
              <a:t>I</a:t>
            </a:r>
            <a:r>
              <a:rPr dirty="0"/>
              <a:t>’d like to offer up two competing ideas for how educators are thinking about large-language models like </a:t>
            </a:r>
            <a:r>
              <a:rPr dirty="0" err="1"/>
              <a:t>ChatGPT</a:t>
            </a:r>
            <a:r>
              <a:rPr dirty="0"/>
              <a:t> in the classroom. In the first, I’ll play a clip of a video of Diane </a:t>
            </a:r>
            <a:r>
              <a:rPr dirty="0" err="1"/>
              <a:t>Siebler</a:t>
            </a:r>
            <a:r>
              <a:rPr dirty="0"/>
              <a:t> of the Herbst Program for Engineering, Ethics &amp; Society here at CU Boulder from a presentation she gave about </a:t>
            </a:r>
            <a:r>
              <a:rPr dirty="0" err="1"/>
              <a:t>ChatGPT</a:t>
            </a:r>
            <a:r>
              <a:rPr dirty="0"/>
              <a:t> on campus back in April, talking about the advantages of embracing the technology for students:</a:t>
            </a:r>
          </a:p>
          <a:p>
            <a:endParaRPr dirty="0"/>
          </a:p>
          <a:p>
            <a:r>
              <a:rPr dirty="0"/>
              <a:t>#### (original unclipped link: https://</a:t>
            </a:r>
            <a:r>
              <a:rPr dirty="0" err="1"/>
              <a:t>www.colorado.edu</a:t>
            </a:r>
            <a:r>
              <a:rPr dirty="0"/>
              <a:t>/cs/2023/03/21/</a:t>
            </a:r>
            <a:r>
              <a:rPr dirty="0" err="1"/>
              <a:t>chatgpt</a:t>
            </a:r>
            <a:r>
              <a:rPr dirty="0"/>
              <a:t>-fear-hype-or-hope-public-session-generative-ai)</a:t>
            </a:r>
          </a:p>
          <a:p>
            <a:endParaRPr dirty="0"/>
          </a:p>
          <a:p>
            <a:r>
              <a:rPr dirty="0"/>
              <a:t>TIMED ELAPSED: 15:30</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xfrm>
            <a:off x="381000" y="685800"/>
            <a:ext cx="6096000" cy="3429000"/>
          </a:xfrm>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r>
              <a:rPr dirty="0"/>
              <a:t>TIME ELAPSED: 17:30</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xfrm>
            <a:off x="381000" y="685800"/>
            <a:ext cx="6096000" cy="3429000"/>
          </a:xfrm>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pPr marL="279400" indent="-279400">
              <a:buSzPct val="123000"/>
              <a:buChar char="•"/>
            </a:pPr>
            <a:r>
              <a:rPr dirty="0"/>
              <a:t>Now let’s compare Diane’s vision with a statement by Jenna Lyle, spokesperson for the New York City Department of Education, that she gave recently to The Washington Post:</a:t>
            </a:r>
          </a:p>
          <a:p>
            <a:endParaRPr dirty="0"/>
          </a:p>
          <a:p>
            <a:r>
              <a:rPr dirty="0"/>
              <a:t>“While the tool may be able to provide quick and easy answers to questions, it does not build critical-thinking and problem-solving skills, which are essential for academic and lifelong success”</a:t>
            </a:r>
          </a:p>
          <a:p>
            <a:endParaRPr dirty="0"/>
          </a:p>
          <a:p>
            <a:pPr marL="220578" indent="-220578">
              <a:buSzPct val="100000"/>
              <a:buChar char="•"/>
            </a:pPr>
            <a:r>
              <a:rPr dirty="0"/>
              <a:t>The fact that such divergent opinions are being held concurrently within academia suggests we have a long way to go before we can settle on norms</a:t>
            </a:r>
          </a:p>
          <a:p>
            <a:endParaRPr dirty="0"/>
          </a:p>
          <a:p>
            <a:pPr marL="279400" indent="-279400">
              <a:buSzPct val="123000"/>
              <a:buChar char="•"/>
            </a:pPr>
            <a:r>
              <a:rPr dirty="0"/>
              <a:t>For some educators, detecting LLM-generated work in student’s assignments is </a:t>
            </a:r>
            <a:r>
              <a:rPr i="1" dirty="0"/>
              <a:t>the</a:t>
            </a:r>
            <a:r>
              <a:rPr dirty="0"/>
              <a:t> primary concern. Turnitin – one of the largest and well-known software developers of plagiarism scanning technologies admitted in a June interview that their software really can only detect common AI-like text some of the time, and the ability to do so reliability may not ever be possible </a:t>
            </a:r>
          </a:p>
          <a:p>
            <a:endParaRPr dirty="0"/>
          </a:p>
          <a:p>
            <a:pPr marL="220578" indent="-220578">
              <a:buSzPct val="100000"/>
              <a:buChar char="•"/>
            </a:pPr>
            <a:r>
              <a:rPr dirty="0"/>
              <a:t>In fact we’re not aware of any current technology that can reliably detect AI-generated content, and this will likely lead to predictable outcomes:</a:t>
            </a:r>
          </a:p>
          <a:p>
            <a:endParaRPr dirty="0"/>
          </a:p>
          <a:p>
            <a:pPr marL="220578" indent="-220578">
              <a:buSzPct val="100000"/>
              <a:buChar char="•"/>
            </a:pPr>
            <a:r>
              <a:rPr dirty="0"/>
              <a:t>— Will students get falsely accused of using artificial intelligence platforms to cheat? Absolutely. In one case last semester, a Texas A&amp;M professor wrongly accused an entire class of using </a:t>
            </a:r>
            <a:r>
              <a:rPr dirty="0" err="1"/>
              <a:t>ChatGPT</a:t>
            </a:r>
            <a:r>
              <a:rPr dirty="0"/>
              <a:t> on final assignments. Most of the class was subsequently exonerated.</a:t>
            </a:r>
          </a:p>
          <a:p>
            <a:pPr marL="220578" indent="-220578">
              <a:buSzPct val="100000"/>
              <a:buChar char="•"/>
            </a:pPr>
            <a:endParaRPr dirty="0"/>
          </a:p>
          <a:p>
            <a:pPr marL="220578" indent="-220578">
              <a:buSzPct val="100000"/>
              <a:buChar char="•"/>
            </a:pPr>
            <a:r>
              <a:rPr dirty="0"/>
              <a:t>— Can educators be certain if a student has used an AI-powered chatbot dishonestly? Right now, from everything we can tell, It’s nearly impossible unless a student confesses.</a:t>
            </a:r>
          </a:p>
          <a:p>
            <a:pPr marL="220578" indent="-220578">
              <a:buSzPct val="100000"/>
              <a:buChar char="•"/>
            </a:pPr>
            <a:endParaRPr dirty="0"/>
          </a:p>
          <a:p>
            <a:r>
              <a:rPr dirty="0"/>
              <a:t>TIME ELAPSED: 18:30</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xfrm>
            <a:off x="381000" y="685800"/>
            <a:ext cx="6096000" cy="3429000"/>
          </a:xfrm>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pPr marL="279400" indent="-279400">
              <a:buSzPct val="123000"/>
              <a:buChar char="•"/>
            </a:pPr>
            <a:r>
              <a:rPr dirty="0"/>
              <a:t>Despite these problems, educators who have embraced the use of ChatGPT, like Diane </a:t>
            </a:r>
            <a:r>
              <a:rPr dirty="0" err="1"/>
              <a:t>Siebler</a:t>
            </a:r>
            <a:r>
              <a:rPr dirty="0"/>
              <a:t>, claim the technology has the potential to *) enhance one’s education by *) improving student writing by raising the writing capabilities of those with the lowest skills, while allowing better-skills students the ability to focus on higher order writing skills, like developing clear arguments, organizing and presenting compelling evidence, and mastering different voices </a:t>
            </a:r>
          </a:p>
          <a:p>
            <a:endParaRPr dirty="0"/>
          </a:p>
          <a:p>
            <a:pPr marL="279400" indent="-279400">
              <a:buSzPct val="123000"/>
              <a:buChar char="•"/>
            </a:pPr>
            <a:r>
              <a:rPr dirty="0"/>
              <a:t>*) ChatGPT and similar technologies can also provide students with a highly-sophisticated tool for quickly absorbing, learning, and mastering concepts, such as how to build an Excel spreadsheet to generate a particular type of graph, or how to write an abstract for a journal article submission.</a:t>
            </a:r>
          </a:p>
          <a:p>
            <a:endParaRPr dirty="0"/>
          </a:p>
          <a:p>
            <a:pPr marL="220578" indent="-220578">
              <a:buSzPct val="100000"/>
              <a:buChar char="•"/>
            </a:pPr>
            <a:r>
              <a:rPr dirty="0"/>
              <a:t>Those of you who teach or hold meetings remotely over Zoom and Teams can anticipate seeing generative-AI bots like Otter.ai appearing in their Zoom meetings; this is a company that provides an interface that joins online meetings and summarizes the meeting for its user, including who said what, lists and follow ups.  This feature is already available in Zoom, which means you didn’t really even need to come to our talk today. We expect you’ll see many different kinds of automated ‘attendant’ types of AI applications, especially those geared towards assisting students with certain types of </a:t>
            </a:r>
            <a:r>
              <a:rPr dirty="0" err="1"/>
              <a:t>accomodations</a:t>
            </a:r>
            <a:r>
              <a:rPr dirty="0"/>
              <a:t>, and you won’t always know whether students are using them or not </a:t>
            </a:r>
          </a:p>
          <a:p>
            <a:endParaRPr dirty="0"/>
          </a:p>
          <a:p>
            <a:pPr marL="279400" indent="-279400">
              <a:buSzPct val="123000"/>
              <a:buChar char="•"/>
            </a:pPr>
            <a:r>
              <a:rPr dirty="0"/>
              <a:t>*) In any case, it is our position that if creatively and thoughtfully deployed, generative-AI like ChatGPT can offer possibilities for new and novel ways to #) engage with students. One of my peers, for example, asks her students to answer a question using ChatGPT, then offer up suggestions on how to improve the bots’ writing output.</a:t>
            </a:r>
            <a:endParaRPr dirty="0">
              <a:solidFill>
                <a:srgbClr val="FFF056"/>
              </a:solidFill>
            </a:endParaRPr>
          </a:p>
          <a:p>
            <a:pPr>
              <a:defRPr>
                <a:solidFill>
                  <a:srgbClr val="FFF056"/>
                </a:solidFill>
              </a:defRPr>
            </a:pPr>
            <a:endParaRPr dirty="0">
              <a:solidFill>
                <a:srgbClr val="FFF056"/>
              </a:solidFill>
            </a:endParaRPr>
          </a:p>
          <a:p>
            <a:r>
              <a:rPr dirty="0"/>
              <a:t>TIME ELAPSED: 19:30</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xfrm>
            <a:off x="381000" y="685800"/>
            <a:ext cx="6096000" cy="3429000"/>
          </a:xfrm>
          <a:prstGeom prst="rect">
            <a:avLst/>
          </a:prstGeom>
        </p:spPr>
        <p:txBody>
          <a:bodyPr/>
          <a:lstStyle/>
          <a:p>
            <a:endParaRPr/>
          </a:p>
        </p:txBody>
      </p:sp>
      <p:sp>
        <p:nvSpPr>
          <p:cNvPr id="257" name="Shape 257"/>
          <p:cNvSpPr>
            <a:spLocks noGrp="1"/>
          </p:cNvSpPr>
          <p:nvPr>
            <p:ph type="body" sz="quarter" idx="1"/>
          </p:nvPr>
        </p:nvSpPr>
        <p:spPr>
          <a:prstGeom prst="rect">
            <a:avLst/>
          </a:prstGeom>
        </p:spPr>
        <p:txBody>
          <a:bodyPr/>
          <a:lstStyle/>
          <a:p>
            <a:pPr marL="279400" indent="-279400">
              <a:buSzPct val="123000"/>
              <a:buChar char="•"/>
            </a:pPr>
            <a:r>
              <a:rPr dirty="0"/>
              <a:t>is there anyone here who has incorporated </a:t>
            </a:r>
            <a:r>
              <a:rPr dirty="0" err="1"/>
              <a:t>ChatGPT</a:t>
            </a:r>
            <a:r>
              <a:rPr dirty="0"/>
              <a:t> in their classroom? (can you briefly tell us about it?)</a:t>
            </a:r>
          </a:p>
          <a:p>
            <a:pPr marL="279400" indent="-279400">
              <a:buSzPct val="123000"/>
              <a:buChar char="•"/>
            </a:pPr>
            <a:endParaRPr dirty="0"/>
          </a:p>
          <a:p>
            <a:pPr marL="279400" indent="-279400">
              <a:buSzPct val="123000"/>
              <a:buChar char="•"/>
            </a:pPr>
            <a:r>
              <a:rPr dirty="0"/>
              <a:t>*) Educators who have embraced the technology have found numerous ways using </a:t>
            </a:r>
            <a:r>
              <a:rPr dirty="0" err="1"/>
              <a:t>ChatGPT</a:t>
            </a:r>
            <a:r>
              <a:rPr dirty="0"/>
              <a:t> can</a:t>
            </a:r>
          </a:p>
          <a:p>
            <a:endParaRPr dirty="0"/>
          </a:p>
          <a:p>
            <a:pPr marL="279400" indent="-279400">
              <a:buSzPct val="123000"/>
              <a:buChar char="•"/>
            </a:pPr>
            <a:r>
              <a:rPr dirty="0"/>
              <a:t>*) save them time and effort, leaving them more time for student engagement</a:t>
            </a:r>
          </a:p>
          <a:p>
            <a:endParaRPr dirty="0"/>
          </a:p>
          <a:p>
            <a:pPr marL="279400" indent="-279400">
              <a:buSzPct val="123000"/>
              <a:buChar char="•"/>
            </a:pPr>
            <a:r>
              <a:rPr dirty="0"/>
              <a:t>#) many universities have released guidance for educators, including how to cite and reference AI-generated content, as well as best practices for incorporating LLM in research. This is a screen shot of the resource page for faculty published by Georgetown University. </a:t>
            </a:r>
          </a:p>
          <a:p>
            <a:endParaRPr dirty="0"/>
          </a:p>
          <a:p>
            <a:pPr marL="279400" indent="-279400">
              <a:buSzPct val="123000"/>
              <a:buChar char="•"/>
            </a:pPr>
            <a:r>
              <a:rPr dirty="0"/>
              <a:t>College administrators have been encouraging instructors to make the ground rules clear.</a:t>
            </a:r>
          </a:p>
          <a:p>
            <a:pPr marL="279400" indent="-279400">
              <a:buSzPct val="123000"/>
              <a:buChar char="•"/>
            </a:pPr>
            <a:endParaRPr dirty="0"/>
          </a:p>
          <a:p>
            <a:pPr marL="279400" indent="-279400">
              <a:buSzPct val="123000"/>
              <a:buChar char="•"/>
            </a:pPr>
            <a:r>
              <a:rPr dirty="0"/>
              <a:t>Many institutions are leaving the decision to use bots in the classroom to instructors</a:t>
            </a:r>
          </a:p>
          <a:p>
            <a:endParaRPr dirty="0"/>
          </a:p>
          <a:p>
            <a:pPr marL="279400" indent="-279400">
              <a:buSzPct val="123000"/>
              <a:buChar char="•"/>
            </a:pPr>
            <a:r>
              <a:rPr dirty="0"/>
              <a:t>At Michigan State University, for example, faculty are being given “a small library of statements” to choose from and modify as they see fit on syllabi</a:t>
            </a:r>
          </a:p>
          <a:p>
            <a:endParaRPr dirty="0"/>
          </a:p>
          <a:p>
            <a:pPr marL="279400" indent="-279400">
              <a:buSzPct val="123000"/>
              <a:buChar char="•"/>
            </a:pPr>
            <a:r>
              <a:rPr dirty="0"/>
              <a:t>And at Temple University, administrators offer faculty sample syllabi incorporating AI-technologies into their course designs, assignments and assessments. </a:t>
            </a:r>
          </a:p>
          <a:p>
            <a:endParaRPr dirty="0"/>
          </a:p>
          <a:p>
            <a:pPr marL="220578" indent="-220578">
              <a:buSzPct val="100000"/>
              <a:buChar char="•"/>
            </a:pPr>
            <a:r>
              <a:rPr dirty="0"/>
              <a:t>There already exist academic and professional conventions for citing and referencing AI-generated content in APA, ASA and MLA formats, which you can find at Purdue University’s writing lab website</a:t>
            </a:r>
          </a:p>
          <a:p>
            <a:endParaRPr dirty="0"/>
          </a:p>
          <a:p>
            <a:pPr marL="279400" indent="-279400">
              <a:buSzPct val="123000"/>
              <a:buChar char="•"/>
            </a:pPr>
            <a:r>
              <a:rPr dirty="0"/>
              <a:t>***Perhaps one of the biggest issues educators face as AI-tools become more and more commonplace are issues surrounding student access to the technology and equity in terms of the benefits students derive from it. On the one hand, much like access to the internet, some of our students won’t have access to </a:t>
            </a:r>
            <a:r>
              <a:rPr dirty="0" err="1"/>
              <a:t>ChatGPT</a:t>
            </a:r>
            <a:r>
              <a:rPr dirty="0"/>
              <a:t> – some won’t have smartphones with the </a:t>
            </a:r>
            <a:r>
              <a:rPr dirty="0" err="1"/>
              <a:t>ChatGPT</a:t>
            </a:r>
            <a:r>
              <a:rPr dirty="0"/>
              <a:t> app, still others won’t be able to afford the monthly subscriptions many of these companies charge for access to their premium products. It’s also entirely logical to me to think that what students ultimately get out of the technology might be different whether or not they have a parent in the house who can impart knowledge on how to use them</a:t>
            </a:r>
          </a:p>
          <a:p>
            <a:pPr marL="279400" indent="-279400">
              <a:buSzPct val="123000"/>
              <a:buChar char="•"/>
            </a:pPr>
            <a:endParaRPr dirty="0"/>
          </a:p>
          <a:p>
            <a:pPr marL="279400" indent="-279400">
              <a:buSzPct val="123000"/>
              <a:buChar char="•"/>
            </a:pPr>
            <a:r>
              <a:rPr dirty="0"/>
              <a:t>One of our obligations as educators is to anticipate these effects and find ways to mitigate them</a:t>
            </a:r>
          </a:p>
          <a:p>
            <a:pPr marL="279400" indent="-279400">
              <a:buSzPct val="123000"/>
              <a:buChar char="•"/>
            </a:pPr>
            <a:endParaRPr dirty="0"/>
          </a:p>
          <a:p>
            <a:r>
              <a:rPr dirty="0"/>
              <a:t>TIME ELAPSED 22:30</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xfrm>
            <a:off x="381000" y="685800"/>
            <a:ext cx="6096000" cy="3429000"/>
          </a:xfrm>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p>
            <a:pPr marL="342900" indent="-342900">
              <a:buSzPct val="100000"/>
              <a:buFont typeface="Arial"/>
              <a:buChar char="•"/>
            </a:pPr>
            <a:r>
              <a:t>Researchers who wish to use LLMs in their current state for research face a number of obstacles related to validity and reliability because the process for using ChatGPT to analyze data or return results is often difficult to define and unlikely to be repeatable – someone following your exact procedure is likely to obtain a different response, even if that difference is small. And the nature of those responses given by bots like ChatGPT are ever-changing as they continue to train on new material. </a:t>
            </a:r>
            <a:r>
              <a:rPr b="1" i="1"/>
              <a:t>One interesting question that has emerged is what happens when these models begin training on material they themselves have generated and what exactly then constitutes novel knowledge…</a:t>
            </a:r>
          </a:p>
          <a:p>
            <a:pPr>
              <a:defRPr b="1" i="1"/>
            </a:pPr>
            <a:endParaRPr b="1" i="1"/>
          </a:p>
          <a:p>
            <a:pPr marL="342900" indent="-342900">
              <a:buSzPct val="100000"/>
              <a:buFont typeface="Arial"/>
              <a:buChar char="•"/>
            </a:pPr>
            <a:r>
              <a:t>Similar to some of the same issues related to detecting AI-generated content that those in teaching currently face, the inability to detect copyright-protected text within the model’s responses potentially puts researchers at risk of copyright infringement, and in any case, it makes it difficult for researchers to in all cases know where AI-generated material pulls from.</a:t>
            </a:r>
          </a:p>
          <a:p>
            <a:endParaRPr/>
          </a:p>
          <a:p>
            <a:pPr marL="220578" indent="-220578">
              <a:buSzPct val="100000"/>
              <a:buChar char="•"/>
            </a:pPr>
            <a:r>
              <a:t>Earlier, I highlighted some of the limitations ChatGPT has in accessing current data on the internet, and problems users have reported with factuality. Current research aimed at testing ChatGPT’s data analysis capabilities continues to demonstrate that the software has weaknesses; for example by losing track of what it’s doing when given complicated or long instructions, and hallucinating results. </a:t>
            </a:r>
            <a:r>
              <a:rPr b="1" i="1"/>
              <a:t>It’s our opinion that these and other issues make LLMs like ChatGPT ill-equipped for rigorous literature reviews and data analysis, but this situation will certainly change, and fast. I don’t think it is controversial to say that anyone who is a serious researcher needs to consider the impact and utility of generative-AI technologies on the work they do. </a:t>
            </a:r>
          </a:p>
          <a:p>
            <a:pPr>
              <a:defRPr b="1" i="1"/>
            </a:pPr>
            <a:endParaRPr b="1" i="1"/>
          </a:p>
          <a:p>
            <a:pPr marL="342900" indent="-342900">
              <a:buSzPct val="100000"/>
              <a:buFont typeface="Arial"/>
              <a:buChar char="•"/>
            </a:pPr>
            <a:r>
              <a:t>But perhaps what concerns me most about using ChatGPT for research are the potential biases I see, and in the software’s potential ability to foreclose knowledge about some communities and not others, because some communities’ experiences are not and never were captured in texts published to the internet; The proliferation of using large—language models also reifies specific epistemologies, privileging and mimicking Western-modes of thought and Western-ways of knowing</a:t>
            </a:r>
          </a:p>
          <a:p>
            <a:endParaRPr/>
          </a:p>
          <a:p>
            <a:r>
              <a:t>TIME ELAPSED:  24:00</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381000" y="685800"/>
            <a:ext cx="6096000" cy="34290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pPr marL="342900" indent="-342900">
              <a:buSzPct val="100000"/>
              <a:buFont typeface="Arial"/>
              <a:buChar char="•"/>
            </a:pPr>
            <a:r>
              <a:rPr dirty="0"/>
              <a:t>Despite these limitations and others, LLMS like </a:t>
            </a:r>
            <a:r>
              <a:rPr dirty="0" err="1"/>
              <a:t>ChatGPT</a:t>
            </a:r>
            <a:r>
              <a:rPr dirty="0"/>
              <a:t> are innovative new tools for researchers that have learned to hone their capabilities </a:t>
            </a:r>
          </a:p>
          <a:p>
            <a:endParaRPr dirty="0"/>
          </a:p>
          <a:p>
            <a:pPr marL="220578" indent="-220578">
              <a:buSzPct val="100000"/>
              <a:buChar char="•"/>
            </a:pPr>
            <a:r>
              <a:rPr dirty="0"/>
              <a:t> One of the most powerful things LLMs like </a:t>
            </a:r>
            <a:r>
              <a:rPr dirty="0" err="1"/>
              <a:t>ChatGPT</a:t>
            </a:r>
            <a:r>
              <a:rPr dirty="0"/>
              <a:t> can do is consume and summarize vast amounts of information, like journal articles and books, and asking it to summarize that content is one way researchers can use </a:t>
            </a:r>
            <a:r>
              <a:rPr dirty="0" err="1"/>
              <a:t>ChatGPT</a:t>
            </a:r>
            <a:r>
              <a:rPr dirty="0"/>
              <a:t> in their work.</a:t>
            </a:r>
          </a:p>
          <a:p>
            <a:pPr marL="220578" indent="-220578">
              <a:buSzPct val="100000"/>
              <a:buChar char="•"/>
            </a:pPr>
            <a:endParaRPr dirty="0"/>
          </a:p>
          <a:p>
            <a:pPr marL="220578" indent="-220578">
              <a:buSzPct val="100000"/>
              <a:buChar char="•"/>
            </a:pPr>
            <a:r>
              <a:rPr dirty="0"/>
              <a:t>the current versions of LLMs like </a:t>
            </a:r>
            <a:r>
              <a:rPr dirty="0" err="1"/>
              <a:t>ChatGPT</a:t>
            </a:r>
            <a:r>
              <a:rPr dirty="0"/>
              <a:t> are</a:t>
            </a:r>
            <a:r>
              <a:rPr lang="en-US" dirty="0"/>
              <a:t> also</a:t>
            </a:r>
            <a:r>
              <a:rPr dirty="0"/>
              <a:t> </a:t>
            </a:r>
            <a:r>
              <a:rPr lang="en-US" dirty="0"/>
              <a:t>highly capable</a:t>
            </a:r>
            <a:r>
              <a:rPr dirty="0"/>
              <a:t> text tools…similar to but far more sophisticated than Grammarly. They can help you generate new ideas for titles, suggest better ways of phrasing and organizing discourse, composing arguments, and presenting evidence. They respond to commands like “Make this 30% shorter” and “Make this more concise” - and as you also saw in our earlier demonstrations, they can mimic tones and voices and particular writing styles. They can even make something you provide it sound more like something you would write. </a:t>
            </a:r>
          </a:p>
          <a:p>
            <a:endParaRPr dirty="0"/>
          </a:p>
          <a:p>
            <a:pPr marL="220578" indent="-220578">
              <a:buSzPct val="100000"/>
              <a:buChar char="•"/>
              <a:defRPr b="1" i="1"/>
            </a:pPr>
            <a:r>
              <a:rPr dirty="0"/>
              <a:t>Our position is that potential of these products to revolutionize the manner in which we conduct research is inevitable, and those researchers who invest in learning about them now will almost certainly benefit from the curve</a:t>
            </a:r>
          </a:p>
          <a:p>
            <a:pPr>
              <a:defRPr b="1" i="1"/>
            </a:pPr>
            <a:endParaRPr dirty="0"/>
          </a:p>
          <a:p>
            <a:r>
              <a:rPr dirty="0"/>
              <a:t>TIME ELAPSED: 24:30</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xfrm>
            <a:off x="381000" y="685800"/>
            <a:ext cx="6096000" cy="3429000"/>
          </a:xfrm>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pPr marL="220578" indent="-220578">
              <a:buSzPct val="100000"/>
              <a:buChar char="•"/>
            </a:pPr>
            <a:r>
              <a:rPr lang="en-US" dirty="0"/>
              <a:t>As a supplement to this talk, here is a link to </a:t>
            </a:r>
            <a:r>
              <a:rPr dirty="0"/>
              <a:t>a page on our website with more information. </a:t>
            </a:r>
            <a:r>
              <a:rPr lang="en-US" dirty="0"/>
              <a:t>We </a:t>
            </a:r>
            <a:r>
              <a:rPr dirty="0"/>
              <a:t>assembled all of the sources we used to compile this talk and </a:t>
            </a:r>
            <a:r>
              <a:rPr lang="en-US" dirty="0"/>
              <a:t>a lot </a:t>
            </a:r>
            <a:r>
              <a:rPr dirty="0"/>
              <a:t>more in a</a:t>
            </a:r>
            <a:r>
              <a:rPr lang="en-US" dirty="0"/>
              <a:t>n</a:t>
            </a:r>
            <a:r>
              <a:rPr dirty="0"/>
              <a:t> online Zotero library</a:t>
            </a:r>
            <a:r>
              <a:rPr lang="en-US" dirty="0"/>
              <a:t>. It contains </a:t>
            </a:r>
            <a:r>
              <a:rPr dirty="0"/>
              <a:t>articles, </a:t>
            </a:r>
            <a:r>
              <a:rPr lang="en-US" dirty="0"/>
              <a:t>links to websites and various media</a:t>
            </a:r>
            <a:r>
              <a:rPr dirty="0"/>
              <a:t>, </a:t>
            </a:r>
            <a:r>
              <a:rPr lang="en-US" dirty="0"/>
              <a:t>along with</a:t>
            </a:r>
            <a:r>
              <a:rPr dirty="0"/>
              <a:t> university resources on LLMs and </a:t>
            </a:r>
            <a:r>
              <a:rPr dirty="0" err="1"/>
              <a:t>ChatGPT</a:t>
            </a:r>
            <a:r>
              <a:rPr dirty="0"/>
              <a:t> in particular. </a:t>
            </a:r>
          </a:p>
          <a:p>
            <a:pPr marL="220578" indent="-220578">
              <a:buSzPct val="100000"/>
              <a:buChar char="•"/>
            </a:pPr>
            <a:endParaRPr dirty="0"/>
          </a:p>
          <a:p>
            <a:pPr marL="220578" indent="-220578">
              <a:buSzPct val="100000"/>
              <a:buChar char="•"/>
            </a:pPr>
            <a:r>
              <a:rPr dirty="0"/>
              <a:t>In the coming weeks and months, we’ll continue to add to this library and provide updates on LLMs, </a:t>
            </a:r>
            <a:r>
              <a:rPr dirty="0" err="1"/>
              <a:t>ChatGPT</a:t>
            </a:r>
            <a:r>
              <a:rPr dirty="0"/>
              <a:t> and their impact on </a:t>
            </a:r>
            <a:r>
              <a:rPr lang="en-US" dirty="0"/>
              <a:t>us here at the Institute of Behavioral Science</a:t>
            </a:r>
            <a:r>
              <a:rPr dirty="0"/>
              <a:t>. In the meantime, I encourage you to explore </a:t>
            </a:r>
            <a:r>
              <a:rPr lang="en-US" dirty="0"/>
              <a:t>it, give us feedback, and copy us on any articles you think we should add</a:t>
            </a:r>
            <a:r>
              <a:rPr dirty="0"/>
              <a:t>. </a:t>
            </a:r>
            <a:r>
              <a:rPr lang="en-US" dirty="0"/>
              <a:t>Looking </a:t>
            </a:r>
            <a:r>
              <a:rPr lang="en-US" dirty="0" err="1"/>
              <a:t>foreward</a:t>
            </a:r>
            <a:r>
              <a:rPr lang="en-US" dirty="0"/>
              <a:t>, we’re keen on providing our community with information and updates on </a:t>
            </a:r>
            <a:r>
              <a:rPr dirty="0"/>
              <a:t>the topics </a:t>
            </a:r>
            <a:r>
              <a:rPr lang="en-US" dirty="0"/>
              <a:t>they care most about</a:t>
            </a:r>
            <a:r>
              <a:rPr dirty="0"/>
              <a:t>, so please let us know what you think of our talk today, and </a:t>
            </a:r>
            <a:r>
              <a:rPr lang="en-US" dirty="0"/>
              <a:t>how we can improve it</a:t>
            </a:r>
            <a:r>
              <a:rPr dirty="0"/>
              <a:t>.</a:t>
            </a:r>
          </a:p>
          <a:p>
            <a:endParaRPr dirty="0"/>
          </a:p>
          <a:p>
            <a:r>
              <a:rPr dirty="0"/>
              <a:t>Thanks!</a:t>
            </a:r>
          </a:p>
          <a:p>
            <a:endParaRPr dirty="0"/>
          </a:p>
          <a:p>
            <a:r>
              <a:rPr dirty="0"/>
              <a:t>TIME ELAPSED: 25:30</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xfrm>
            <a:off x="381000" y="685800"/>
            <a:ext cx="6096000" cy="3429000"/>
          </a:xfrm>
          <a:prstGeom prst="rect">
            <a:avLst/>
          </a:prstGeom>
        </p:spPr>
        <p:txBody>
          <a:bodyPr/>
          <a:lstStyle/>
          <a:p>
            <a:endParaRPr/>
          </a:p>
        </p:txBody>
      </p:sp>
      <p:sp>
        <p:nvSpPr>
          <p:cNvPr id="277" name="Shape 277"/>
          <p:cNvSpPr>
            <a:spLocks noGrp="1"/>
          </p:cNvSpPr>
          <p:nvPr>
            <p:ph type="body" sz="quarter" idx="1"/>
          </p:nvPr>
        </p:nvSpPr>
        <p:spPr>
          <a:prstGeom prst="rect">
            <a:avLst/>
          </a:prstGeom>
        </p:spPr>
        <p:txBody>
          <a:bodyPr/>
          <a:lstStyle/>
          <a:p>
            <a:pPr marL="220578" indent="-220578">
              <a:buSzPct val="100000"/>
              <a:buChar char="•"/>
            </a:pPr>
            <a:r>
              <a:rPr dirty="0"/>
              <a:t> As I mentioned earlier, it’s been an effort to stay up to date with the flurry of media coverage over LLMs and </a:t>
            </a:r>
            <a:r>
              <a:rPr dirty="0" err="1"/>
              <a:t>ChatGPT</a:t>
            </a:r>
            <a:r>
              <a:rPr dirty="0"/>
              <a:t> because every development seems to have widespread implications that take time to understand. In fact just this weekend we read news articles that </a:t>
            </a:r>
            <a:r>
              <a:rPr dirty="0" err="1"/>
              <a:t>ChatGPT</a:t>
            </a:r>
            <a:r>
              <a:rPr dirty="0"/>
              <a:t> is suddenly experiencing it’s first decline in new users, which already has some speculating about the technology’s bust. </a:t>
            </a:r>
          </a:p>
          <a:p>
            <a:endParaRPr dirty="0"/>
          </a:p>
          <a:p>
            <a:pPr marL="220578" indent="-220578">
              <a:buSzPct val="100000"/>
              <a:buChar char="•"/>
            </a:pPr>
            <a:r>
              <a:rPr dirty="0"/>
              <a:t>But from everything we can tell, this too is probably premature. And even if interest in </a:t>
            </a:r>
            <a:r>
              <a:rPr dirty="0" err="1"/>
              <a:t>ChatGPT</a:t>
            </a:r>
            <a:r>
              <a:rPr dirty="0"/>
              <a:t> fades somewhat, it’s unlikely to stem the tide of companies who are currently integrating generative-AI technologies into their products, or the rush of students who are increasingly using them in the classroom. </a:t>
            </a:r>
          </a:p>
          <a:p>
            <a:endParaRPr dirty="0"/>
          </a:p>
          <a:p>
            <a:pPr marL="220578" indent="-220578">
              <a:buSzPct val="100000"/>
              <a:buChar char="•"/>
            </a:pPr>
            <a:r>
              <a:rPr dirty="0"/>
              <a:t>We expect that for the foreseeable future, we’ll continue to struggle with issues of data integrity, transparency, authenticity, and ownership of AI-generated content</a:t>
            </a:r>
          </a:p>
          <a:p>
            <a:endParaRPr dirty="0"/>
          </a:p>
          <a:p>
            <a:pPr marL="220578" indent="-220578">
              <a:buSzPct val="100000"/>
              <a:buChar char="•"/>
            </a:pPr>
            <a:r>
              <a:rPr dirty="0"/>
              <a:t>And finally, </a:t>
            </a:r>
            <a:r>
              <a:rPr lang="en-US" dirty="0"/>
              <a:t>I’d</a:t>
            </a:r>
            <a:r>
              <a:rPr dirty="0"/>
              <a:t> like to leave you with </a:t>
            </a:r>
            <a:r>
              <a:rPr lang="en-US" dirty="0"/>
              <a:t>a</a:t>
            </a:r>
            <a:r>
              <a:rPr dirty="0"/>
              <a:t> </a:t>
            </a:r>
            <a:r>
              <a:rPr lang="en-US" dirty="0"/>
              <a:t>few philosophical question on epistemology and art</a:t>
            </a:r>
            <a:r>
              <a:rPr dirty="0"/>
              <a:t>: do LLMs create new knowledge? And what constitutes creativity</a:t>
            </a:r>
            <a:r>
              <a:rPr lang="en-US" dirty="0"/>
              <a:t> in the sense of novel work</a:t>
            </a:r>
            <a:r>
              <a:rPr dirty="0"/>
              <a:t>? </a:t>
            </a:r>
            <a:r>
              <a:rPr lang="en-US" dirty="0"/>
              <a:t>And, </a:t>
            </a:r>
            <a:r>
              <a:rPr dirty="0"/>
              <a:t>is knowledge borne out of the answers generative-AI provides, or in the questions its users ask?</a:t>
            </a:r>
          </a:p>
          <a:p>
            <a:endParaRPr dirty="0"/>
          </a:p>
          <a:p>
            <a:r>
              <a:rPr dirty="0"/>
              <a:t>TIME ELAPSED: 27:15</a:t>
            </a:r>
          </a:p>
          <a:p>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Thanks</a:t>
            </a:r>
          </a:p>
        </p:txBody>
      </p:sp>
    </p:spTree>
    <p:extLst>
      <p:ext uri="{BB962C8B-B14F-4D97-AF65-F5344CB8AC3E}">
        <p14:creationId xmlns:p14="http://schemas.microsoft.com/office/powerpoint/2010/main" val="3039292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xfrm>
            <a:off x="381000" y="685800"/>
            <a:ext cx="6096000" cy="3429000"/>
          </a:xfrm>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pPr marL="228600" indent="-228600">
              <a:buSzPct val="100000"/>
              <a:buChar char="•"/>
            </a:pPr>
            <a:r>
              <a:rPr dirty="0"/>
              <a:t>In today’s talk, </a:t>
            </a:r>
            <a:r>
              <a:rPr lang="en-US" dirty="0"/>
              <a:t>I</a:t>
            </a:r>
            <a:r>
              <a:rPr dirty="0"/>
              <a:t> will:</a:t>
            </a:r>
          </a:p>
          <a:p>
            <a:endParaRPr dirty="0"/>
          </a:p>
          <a:p>
            <a:pPr marL="228600" indent="-228600">
              <a:buSzPct val="100000"/>
              <a:buChar char="•"/>
            </a:pPr>
            <a:r>
              <a:rPr dirty="0"/>
              <a:t>*) define large-language models like </a:t>
            </a:r>
            <a:r>
              <a:rPr dirty="0" err="1"/>
              <a:t>OpenAI’s</a:t>
            </a:r>
            <a:r>
              <a:rPr dirty="0"/>
              <a:t> </a:t>
            </a:r>
            <a:r>
              <a:rPr dirty="0" err="1"/>
              <a:t>ChatGPT</a:t>
            </a:r>
            <a:r>
              <a:rPr dirty="0"/>
              <a:t> and tell you what they can do; </a:t>
            </a:r>
            <a:r>
              <a:rPr lang="en-US" dirty="0"/>
              <a:t>I</a:t>
            </a:r>
            <a:r>
              <a:rPr dirty="0"/>
              <a:t>’ll give you useful ways to think of the technology and explain the major terms you should know</a:t>
            </a:r>
          </a:p>
          <a:p>
            <a:endParaRPr dirty="0"/>
          </a:p>
          <a:p>
            <a:pPr marL="228600" indent="-228600">
              <a:buSzPct val="100000"/>
              <a:buChar char="•"/>
            </a:pPr>
            <a:r>
              <a:rPr dirty="0"/>
              <a:t>*) </a:t>
            </a:r>
            <a:r>
              <a:rPr lang="en-US" dirty="0"/>
              <a:t>I</a:t>
            </a:r>
            <a:r>
              <a:rPr dirty="0"/>
              <a:t>’ll discuss a few of the many and ways large-language models like </a:t>
            </a:r>
            <a:r>
              <a:rPr dirty="0" err="1"/>
              <a:t>ChatGPT</a:t>
            </a:r>
            <a:r>
              <a:rPr dirty="0"/>
              <a:t> are currently being used in a wide array of applications and industries, </a:t>
            </a:r>
          </a:p>
          <a:p>
            <a:pPr marL="228600" indent="-228600">
              <a:buSzPct val="100000"/>
              <a:buChar char="•"/>
            </a:pPr>
            <a:endParaRPr dirty="0"/>
          </a:p>
          <a:p>
            <a:pPr marL="228600" indent="-228600">
              <a:buSzPct val="100000"/>
              <a:buChar char="•"/>
            </a:pPr>
            <a:r>
              <a:rPr dirty="0"/>
              <a:t>*) </a:t>
            </a:r>
            <a:r>
              <a:rPr lang="en-US" dirty="0"/>
              <a:t>I</a:t>
            </a:r>
            <a:r>
              <a:rPr dirty="0"/>
              <a:t> will provide a high-level list of some of the technological limitations we’ve identified in </a:t>
            </a:r>
            <a:r>
              <a:rPr dirty="0" err="1"/>
              <a:t>ChatGPT</a:t>
            </a:r>
            <a:r>
              <a:rPr dirty="0"/>
              <a:t> and explain why we think they are important for you to know,</a:t>
            </a:r>
          </a:p>
          <a:p>
            <a:endParaRPr dirty="0"/>
          </a:p>
          <a:p>
            <a:pPr marL="228600" indent="-228600">
              <a:buSzPct val="100000"/>
              <a:buChar char="•"/>
            </a:pPr>
            <a:r>
              <a:rPr dirty="0"/>
              <a:t>*) </a:t>
            </a:r>
            <a:r>
              <a:rPr lang="en-US" dirty="0"/>
              <a:t>I</a:t>
            </a:r>
            <a:r>
              <a:rPr dirty="0"/>
              <a:t>’ll provide some context under which this technology is emerging, and explain the major debates about AI and </a:t>
            </a:r>
            <a:r>
              <a:rPr dirty="0" err="1"/>
              <a:t>ChatGPT</a:t>
            </a:r>
            <a:r>
              <a:rPr dirty="0"/>
              <a:t> that are taking place across the media </a:t>
            </a:r>
          </a:p>
          <a:p>
            <a:endParaRPr dirty="0"/>
          </a:p>
          <a:p>
            <a:pPr marL="228600" indent="-228600">
              <a:buSzPct val="100000"/>
              <a:buChar char="•"/>
            </a:pPr>
            <a:r>
              <a:rPr dirty="0"/>
              <a:t>*) then </a:t>
            </a:r>
            <a:r>
              <a:rPr lang="en-US" dirty="0"/>
              <a:t>I</a:t>
            </a:r>
            <a:r>
              <a:rPr dirty="0"/>
              <a:t>’ll dial in a little more specifically to talk about issues surrounding generative-AI that we believe are important for educators and researchers to consider</a:t>
            </a:r>
          </a:p>
          <a:p>
            <a:endParaRPr dirty="0"/>
          </a:p>
          <a:p>
            <a:pPr marL="228600" indent="-228600">
              <a:buSzPct val="100000"/>
              <a:buChar char="•"/>
            </a:pPr>
            <a:r>
              <a:rPr dirty="0"/>
              <a:t>*) </a:t>
            </a:r>
            <a:r>
              <a:rPr lang="en-US" dirty="0"/>
              <a:t>at the end of this presentation, I’ll provide you with a link to our webpage that has </a:t>
            </a:r>
            <a:r>
              <a:rPr dirty="0"/>
              <a:t>a public Zotero library of the sources we used to compile our information, which we’ll continue to add to, along with links to other university websites and pages where you can find more information</a:t>
            </a:r>
            <a:r>
              <a:rPr lang="en-US" dirty="0"/>
              <a:t>. </a:t>
            </a:r>
            <a:endParaRPr dirty="0"/>
          </a:p>
          <a:p>
            <a:endParaRPr dirty="0"/>
          </a:p>
          <a:p>
            <a:r>
              <a:rPr dirty="0"/>
              <a:t>TIMED ELAPSED: 3:15</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381000" y="685800"/>
            <a:ext cx="6096000" cy="342900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pPr marL="228600" indent="-228600">
              <a:buSzPct val="100000"/>
              <a:buChar char="•"/>
            </a:pPr>
            <a:r>
              <a:rPr dirty="0"/>
              <a:t>*) Let’s start by talking about what large-language models are and what they can do</a:t>
            </a:r>
          </a:p>
          <a:p>
            <a:pPr>
              <a:defRPr>
                <a:solidFill>
                  <a:srgbClr val="FFFC79"/>
                </a:solidFill>
              </a:defRPr>
            </a:pPr>
            <a:endParaRPr dirty="0"/>
          </a:p>
          <a:p>
            <a:pPr marL="228600" indent="-228600">
              <a:buSzPct val="100000"/>
              <a:buChar char="•"/>
            </a:pPr>
            <a:r>
              <a:rPr dirty="0"/>
              <a:t>*) Large language models are software, or applications that use algorithms to analyze a massive corpus of text scraped from the internet to respond to user requests in language that can sound surprisingly human. Users can ask the software questions in an instant-message like format, and it will answer the questions you ask it in full sentences, trying to mimic the rhythm of a conversation; users can also upload text and other data files to many of these models, including </a:t>
            </a:r>
            <a:r>
              <a:rPr dirty="0" err="1"/>
              <a:t>ChatGPT</a:t>
            </a:r>
            <a:r>
              <a:rPr dirty="0"/>
              <a:t>, and the software can re-write your text in a particular style, or analyze the data based on the questions you ask it</a:t>
            </a:r>
          </a:p>
          <a:p>
            <a:pPr marL="228600" indent="-228600">
              <a:buSzPct val="100000"/>
              <a:buChar char="•"/>
            </a:pPr>
            <a:endParaRPr dirty="0"/>
          </a:p>
          <a:p>
            <a:pPr marL="228600" indent="-228600">
              <a:buSzPct val="100000"/>
              <a:buChar char="•"/>
            </a:pPr>
            <a:r>
              <a:rPr dirty="0"/>
              <a:t>*) the software learns to predict the next word in a sentence by finding patterns through trial and error. </a:t>
            </a:r>
          </a:p>
          <a:p>
            <a:pPr marL="228600" indent="-228600">
              <a:buSzPct val="100000"/>
              <a:buChar char="•"/>
            </a:pPr>
            <a:endParaRPr dirty="0"/>
          </a:p>
          <a:p>
            <a:pPr marL="228600" indent="-228600">
              <a:buSzPct val="100000"/>
              <a:buChar char="•"/>
            </a:pPr>
            <a:r>
              <a:rPr dirty="0"/>
              <a:t>*) and its capabilities are constantly being refined using a tactic called reinforcement learning from human feedback, whereby real human trainers compare responses written by the software to those written by real humans and rank their quality, to help reinforce humanlike conversation styles;</a:t>
            </a:r>
          </a:p>
          <a:p>
            <a:pPr marL="228600" indent="-228600">
              <a:buSzPct val="100000"/>
              <a:buChar char="•"/>
            </a:pPr>
            <a:endParaRPr dirty="0"/>
          </a:p>
          <a:p>
            <a:pPr marL="228600" indent="-228600">
              <a:buSzPct val="100000"/>
              <a:buChar char="•"/>
            </a:pPr>
            <a:r>
              <a:rPr dirty="0"/>
              <a:t>*) It probably seems like to a lot of us that this technology came out of nowhere, but in fact it stems from a long history of research beginning in 1957 with the development of recursive neural network technology, and as such, there isn’t anything really new about </a:t>
            </a:r>
            <a:r>
              <a:rPr dirty="0" err="1"/>
              <a:t>ChatGPT</a:t>
            </a:r>
            <a:r>
              <a:rPr dirty="0"/>
              <a:t> that is especially new or revolutionary, aside from how it’s suddenly being deployed, and how we’re using it</a:t>
            </a:r>
          </a:p>
          <a:p>
            <a:endParaRPr dirty="0"/>
          </a:p>
          <a:p>
            <a:pPr marL="228600" indent="-228600">
              <a:buSzPct val="100000"/>
              <a:buChar char="•"/>
            </a:pPr>
            <a:r>
              <a:rPr dirty="0"/>
              <a:t>Another term you’ve probably seen in the context of </a:t>
            </a:r>
            <a:r>
              <a:rPr dirty="0" err="1"/>
              <a:t>ChatGPT</a:t>
            </a:r>
            <a:r>
              <a:rPr dirty="0"/>
              <a:t> and similar software is artificial intelligence, or AI; which has become somewhat ubiquitous, but as you’ll see, there isn’t anything especially ‘intelligent’ about large-language models like </a:t>
            </a:r>
            <a:r>
              <a:rPr dirty="0" err="1"/>
              <a:t>ChatGPT</a:t>
            </a:r>
            <a:r>
              <a:rPr dirty="0"/>
              <a:t> – rather, they are, as you’ll see, entirely formulaic and probabilistic, and in many ways, the limits to their capabilities and what they do is very predictable.</a:t>
            </a:r>
          </a:p>
          <a:p>
            <a:endParaRPr dirty="0"/>
          </a:p>
          <a:p>
            <a:pPr marL="228600" indent="-228600">
              <a:buSzPct val="100000"/>
              <a:buChar char="•"/>
            </a:pPr>
            <a:r>
              <a:rPr dirty="0"/>
              <a:t>*) and just to be clear, </a:t>
            </a:r>
            <a:r>
              <a:rPr dirty="0" err="1"/>
              <a:t>ChatGPT</a:t>
            </a:r>
            <a:r>
              <a:rPr dirty="0"/>
              <a:t> is a software developed by </a:t>
            </a:r>
            <a:r>
              <a:rPr dirty="0" err="1"/>
              <a:t>OpenAI</a:t>
            </a:r>
            <a:r>
              <a:rPr dirty="0"/>
              <a:t> organization. It is just one particular large-language model out there among many that are currently being referred to as “bots”.</a:t>
            </a:r>
          </a:p>
          <a:p>
            <a:endParaRPr dirty="0"/>
          </a:p>
          <a:p>
            <a:r>
              <a:rPr dirty="0"/>
              <a:t>TIMED ELAPSED: 6:30</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xfrm>
            <a:off x="381000" y="685800"/>
            <a:ext cx="6096000" cy="3429000"/>
          </a:xfrm>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pPr marL="228600" indent="-228600">
              <a:buSzPct val="100000"/>
              <a:buChar char="•"/>
            </a:pPr>
            <a:r>
              <a:rPr dirty="0"/>
              <a:t>While today’s talk is focused mostly on the large-language model </a:t>
            </a:r>
            <a:r>
              <a:rPr dirty="0" err="1"/>
              <a:t>ChatGPT</a:t>
            </a:r>
            <a:r>
              <a:rPr dirty="0"/>
              <a:t> – which mostly accepts user-written text inputs and generates mostly text-based responses, it’s important to recognize that there are hundreds of other large-language models currently under development by a number of private firms that can do a lot more than generate text</a:t>
            </a:r>
          </a:p>
          <a:p>
            <a:pPr marL="228600" indent="-228600">
              <a:buSzPct val="100000"/>
              <a:buChar char="•"/>
            </a:pPr>
            <a:endParaRPr dirty="0"/>
          </a:p>
          <a:p>
            <a:pPr marL="228600" indent="-228600">
              <a:buSzPct val="100000"/>
              <a:buChar char="•"/>
            </a:pPr>
            <a:r>
              <a:rPr dirty="0"/>
              <a:t>In fact, some of the most cutting edge, advanced, and imaginative models can interpret the meanings of user inputs to generate a range of novel creations beyond text</a:t>
            </a:r>
          </a:p>
          <a:p>
            <a:endParaRPr dirty="0"/>
          </a:p>
          <a:p>
            <a:pPr marL="228600" indent="-228600">
              <a:buSzPct val="100000"/>
              <a:buChar char="•"/>
            </a:pPr>
            <a:r>
              <a:rPr dirty="0"/>
              <a:t>here are a few things they can currently do:</a:t>
            </a:r>
          </a:p>
          <a:p>
            <a:pPr marL="228600" indent="-228600">
              <a:buSzPct val="100000"/>
              <a:buChar char="•"/>
            </a:pPr>
            <a:endParaRPr dirty="0"/>
          </a:p>
          <a:p>
            <a:pPr marL="228600" indent="-228600">
              <a:buSzPct val="100000"/>
              <a:buChar char="•"/>
            </a:pPr>
            <a:r>
              <a:rPr dirty="0"/>
              <a:t>#) Generate images from a user’s text input, such as this example from the LLMs called </a:t>
            </a:r>
            <a:r>
              <a:rPr dirty="0" err="1"/>
              <a:t>Midjourney</a:t>
            </a:r>
            <a:endParaRPr dirty="0"/>
          </a:p>
          <a:p>
            <a:pPr>
              <a:defRPr>
                <a:solidFill>
                  <a:srgbClr val="FFFC79"/>
                </a:solidFill>
              </a:defRPr>
            </a:pPr>
            <a:endParaRPr dirty="0"/>
          </a:p>
          <a:p>
            <a:pPr marL="228600" indent="-228600">
              <a:buSzPct val="100000"/>
              <a:buChar char="•"/>
            </a:pPr>
            <a:r>
              <a:rPr dirty="0"/>
              <a:t>*) they can mimic people’s voices</a:t>
            </a:r>
          </a:p>
          <a:p>
            <a:endParaRPr dirty="0"/>
          </a:p>
          <a:p>
            <a:pPr marL="228600" indent="-228600">
              <a:buSzPct val="100000"/>
              <a:buChar char="•"/>
            </a:pPr>
            <a:r>
              <a:rPr dirty="0"/>
              <a:t>compose songs with lyrics that rhyme, tell a story, or mimic specific styles</a:t>
            </a:r>
          </a:p>
          <a:p>
            <a:pPr marL="228600" indent="-228600">
              <a:buSzPct val="100000"/>
              <a:buChar char="•"/>
            </a:pPr>
            <a:endParaRPr dirty="0"/>
          </a:p>
          <a:p>
            <a:pPr marL="228600" indent="-228600">
              <a:buSzPct val="100000"/>
              <a:buChar char="•"/>
            </a:pPr>
            <a:r>
              <a:rPr dirty="0"/>
              <a:t>*) and some LLMs, such as </a:t>
            </a:r>
            <a:r>
              <a:rPr dirty="0" err="1"/>
              <a:t>Vyond</a:t>
            </a:r>
            <a:r>
              <a:rPr dirty="0"/>
              <a:t>, can even generate animated films</a:t>
            </a:r>
          </a:p>
          <a:p>
            <a:pPr marL="228600" indent="-228600">
              <a:buSzPct val="100000"/>
              <a:buChar char="•"/>
            </a:pPr>
            <a:endParaRPr dirty="0"/>
          </a:p>
          <a:p>
            <a:pPr marL="228600" indent="-228600">
              <a:buSzPct val="100000"/>
              <a:buChar char="•"/>
            </a:pPr>
            <a:r>
              <a:rPr dirty="0"/>
              <a:t>Now, to be clear, these are all software–based computer models written, under development, and trained by private-sector companies that offer access to the software to the public, just like </a:t>
            </a:r>
            <a:r>
              <a:rPr dirty="0" err="1"/>
              <a:t>OpenAI’s</a:t>
            </a:r>
            <a:r>
              <a:rPr dirty="0"/>
              <a:t> </a:t>
            </a:r>
            <a:r>
              <a:rPr dirty="0" err="1"/>
              <a:t>ChatGPT</a:t>
            </a:r>
            <a:r>
              <a:rPr dirty="0"/>
              <a:t>; they often require opening an account, and paying a monthly subscription</a:t>
            </a:r>
          </a:p>
          <a:p>
            <a:endParaRPr dirty="0"/>
          </a:p>
          <a:p>
            <a:r>
              <a:rPr dirty="0"/>
              <a:t>TIMED ELAPSED: 7:30</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xfrm>
            <a:off x="381000" y="685800"/>
            <a:ext cx="6096000" cy="3429000"/>
          </a:xfrm>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pPr marL="228600" indent="-228600">
              <a:buSzPct val="100000"/>
              <a:buChar char="•"/>
            </a:pPr>
            <a:r>
              <a:rPr dirty="0"/>
              <a:t>Since Open AI’s public release of </a:t>
            </a:r>
            <a:r>
              <a:rPr dirty="0" err="1"/>
              <a:t>ChatGPT</a:t>
            </a:r>
            <a:r>
              <a:rPr dirty="0"/>
              <a:t>, there has been widespread media coverage of the diverse ways users have engaged with the software:</a:t>
            </a:r>
          </a:p>
          <a:p>
            <a:pPr marL="228600" indent="-228600">
              <a:buSzPct val="100000"/>
              <a:buChar char="•"/>
            </a:pPr>
            <a:endParaRPr dirty="0"/>
          </a:p>
          <a:p>
            <a:pPr marL="228600" indent="-228600">
              <a:buSzPct val="100000"/>
              <a:buChar char="•"/>
            </a:pPr>
            <a:r>
              <a:rPr dirty="0"/>
              <a:t>*) The New York Times has been publishing articles describing creative and sometimes surprising ways user have figure out how to use it. One article that caught my eye featured someone who asked the software to write song lyrics about how AI is taking people’s jobs—but </a:t>
            </a:r>
            <a:r>
              <a:rPr i="1" dirty="0"/>
              <a:t>in the style of the rapper Eminem</a:t>
            </a:r>
            <a:r>
              <a:rPr dirty="0"/>
              <a:t>—while another user asked </a:t>
            </a:r>
            <a:r>
              <a:rPr dirty="0" err="1"/>
              <a:t>ChatGPT</a:t>
            </a:r>
            <a:r>
              <a:rPr dirty="0"/>
              <a:t> to write new scenes that would fit into the NBC sitcom “The Office,” </a:t>
            </a:r>
            <a:r>
              <a:rPr i="1" dirty="0"/>
              <a:t>tailored to ongoing storylines such as a prank war between the characters Jim </a:t>
            </a:r>
            <a:r>
              <a:rPr i="1" dirty="0" err="1"/>
              <a:t>Halpert</a:t>
            </a:r>
            <a:r>
              <a:rPr i="1" dirty="0"/>
              <a:t> and Dwight </a:t>
            </a:r>
            <a:r>
              <a:rPr i="1" dirty="0" err="1"/>
              <a:t>Schrute</a:t>
            </a:r>
            <a:r>
              <a:rPr dirty="0"/>
              <a:t>. </a:t>
            </a:r>
          </a:p>
          <a:p>
            <a:pPr marL="228600" indent="-228600">
              <a:buSzPct val="100000"/>
              <a:buChar char="•"/>
            </a:pPr>
            <a:endParaRPr dirty="0"/>
          </a:p>
          <a:p>
            <a:pPr marL="228600" indent="-228600">
              <a:buSzPct val="100000"/>
              <a:buChar char="•"/>
            </a:pPr>
            <a:r>
              <a:rPr dirty="0"/>
              <a:t>*) </a:t>
            </a:r>
            <a:r>
              <a:rPr dirty="0" err="1"/>
              <a:t>ChatGPT</a:t>
            </a:r>
            <a:r>
              <a:rPr dirty="0"/>
              <a:t> can write and translate computer programming languages such as Python or R; it can generate code code and lines of syntax from user requests like “write a program in Python that generates a radar plot” - it can also translate between languages, such as between (python and R) and (R and Stata) - it can even debug code, if you ask it the right way</a:t>
            </a:r>
          </a:p>
          <a:p>
            <a:pPr marL="228600" indent="-228600">
              <a:buSzPct val="100000"/>
              <a:buChar char="•"/>
            </a:pPr>
            <a:endParaRPr dirty="0"/>
          </a:p>
          <a:p>
            <a:pPr marL="228600" indent="-228600">
              <a:buSzPct val="100000"/>
              <a:buChar char="•"/>
            </a:pPr>
            <a:r>
              <a:rPr dirty="0"/>
              <a:t>*)  but </a:t>
            </a:r>
            <a:r>
              <a:rPr dirty="0" err="1"/>
              <a:t>ChatGPT</a:t>
            </a:r>
            <a:r>
              <a:rPr dirty="0"/>
              <a:t> is also an extremely sophisticated language translator, because it relies less on the actual words and more on what you mean when you ask it to translate something you’ve entered</a:t>
            </a:r>
          </a:p>
          <a:p>
            <a:endParaRPr dirty="0"/>
          </a:p>
          <a:p>
            <a:pPr marL="228600" indent="-228600">
              <a:buSzPct val="100000"/>
              <a:buChar char="•"/>
            </a:pPr>
            <a:r>
              <a:rPr dirty="0"/>
              <a:t>*) Yet perhaps stories of </a:t>
            </a:r>
            <a:r>
              <a:rPr dirty="0" err="1"/>
              <a:t>ChatGPT’s</a:t>
            </a:r>
            <a:r>
              <a:rPr dirty="0"/>
              <a:t> ability to formulate well-structured arguments, write clear and well-organized, evidence-based prose in the form of academic essays that has garnered the most attention.  There is evidence that </a:t>
            </a:r>
            <a:r>
              <a:rPr dirty="0" err="1"/>
              <a:t>ChatGPT</a:t>
            </a:r>
            <a:r>
              <a:rPr dirty="0"/>
              <a:t> can formulate responses that pass a range of standardized tests, such as the Unified Bar exam.</a:t>
            </a:r>
          </a:p>
          <a:p>
            <a:endParaRPr dirty="0"/>
          </a:p>
          <a:p>
            <a:pPr marL="220578" indent="-220578">
              <a:buSzPct val="100000"/>
              <a:buChar char="•"/>
            </a:pPr>
            <a:r>
              <a:rPr dirty="0"/>
              <a:t>I even read a report in last week’s New York Times that Google is currently developing a </a:t>
            </a:r>
            <a:r>
              <a:rPr dirty="0" err="1"/>
              <a:t>ChatGPT</a:t>
            </a:r>
            <a:r>
              <a:rPr dirty="0"/>
              <a:t> like large-language model that will dispense life advice </a:t>
            </a:r>
          </a:p>
          <a:p>
            <a:endParaRPr dirty="0"/>
          </a:p>
          <a:p>
            <a:r>
              <a:rPr dirty="0"/>
              <a:t>TIMED ELAPSED 8:30</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xfrm>
            <a:off x="381000" y="685800"/>
            <a:ext cx="6096000" cy="3429000"/>
          </a:xfrm>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pPr marL="228600" indent="-228600">
              <a:buSzPct val="100000"/>
              <a:buChar char="•"/>
            </a:pPr>
            <a:r>
              <a:rPr dirty="0"/>
              <a:t>In fact, there are a broad range of emerging technologies in the fields of science, medicine, and law that are using and incorporating large-language model technology and </a:t>
            </a:r>
            <a:r>
              <a:rPr dirty="0" err="1"/>
              <a:t>ChatGPT</a:t>
            </a:r>
            <a:endParaRPr dirty="0"/>
          </a:p>
          <a:p>
            <a:pPr marL="228600" indent="-228600">
              <a:buSzPct val="100000"/>
              <a:buChar char="•"/>
            </a:pPr>
            <a:endParaRPr dirty="0"/>
          </a:p>
          <a:p>
            <a:pPr marL="228600" indent="-228600">
              <a:buSzPct val="100000"/>
              <a:buChar char="•"/>
            </a:pPr>
            <a:r>
              <a:rPr dirty="0"/>
              <a:t>*) One recent article in the New York Times described how doctors are using </a:t>
            </a:r>
            <a:r>
              <a:rPr dirty="0" err="1"/>
              <a:t>ChatGPT</a:t>
            </a:r>
            <a:r>
              <a:rPr dirty="0"/>
              <a:t> to improve how they communicate with patients via email, while another featured how law clerks are using </a:t>
            </a:r>
            <a:r>
              <a:rPr dirty="0" err="1"/>
              <a:t>ChatGPT</a:t>
            </a:r>
            <a:r>
              <a:rPr dirty="0"/>
              <a:t> to summarize court cases</a:t>
            </a:r>
          </a:p>
          <a:p>
            <a:pPr marL="228600" indent="-228600">
              <a:buSzPct val="100000"/>
              <a:buChar char="•"/>
            </a:pPr>
            <a:endParaRPr dirty="0"/>
          </a:p>
          <a:p>
            <a:pPr marL="228600" indent="-228600">
              <a:buSzPct val="100000"/>
              <a:buChar char="•"/>
            </a:pPr>
            <a:r>
              <a:rPr dirty="0"/>
              <a:t>Within many academic and professional disciplines, individuals are using </a:t>
            </a:r>
            <a:r>
              <a:rPr dirty="0" err="1"/>
              <a:t>ChatGPT</a:t>
            </a:r>
            <a:r>
              <a:rPr dirty="0"/>
              <a:t> to: </a:t>
            </a:r>
          </a:p>
          <a:p>
            <a:pPr marL="228600" indent="-228600">
              <a:buSzPct val="100000"/>
              <a:buChar char="•"/>
            </a:pPr>
            <a:endParaRPr dirty="0"/>
          </a:p>
          <a:p>
            <a:pPr marL="228600" indent="-228600">
              <a:buSzPct val="100000"/>
              <a:buChar char="•"/>
            </a:pPr>
            <a:r>
              <a:rPr dirty="0"/>
              <a:t>*) formulate and write resumes / cover letters / professional emails, as well as for summarizing and analyzing those written by others, including job applicants</a:t>
            </a:r>
          </a:p>
          <a:p>
            <a:endParaRPr dirty="0"/>
          </a:p>
          <a:p>
            <a:pPr marL="228600" indent="-228600">
              <a:buSzPct val="100000"/>
              <a:buChar char="•"/>
            </a:pPr>
            <a:r>
              <a:rPr dirty="0"/>
              <a:t>*) many users are engaging with the software to draft manuscripts/complete comprehensive exams/and write portions of their theses and dissertations</a:t>
            </a:r>
          </a:p>
          <a:p>
            <a:pPr marL="228600" indent="-228600">
              <a:buSzPct val="100000"/>
              <a:buChar char="•"/>
            </a:pPr>
            <a:r>
              <a:rPr dirty="0"/>
              <a:t>*) still others are using them as sophisticated copy editors (similar to Grammarly) </a:t>
            </a:r>
          </a:p>
          <a:p>
            <a:pPr marL="228600" indent="-228600">
              <a:buSzPct val="100000"/>
              <a:buChar char="•"/>
            </a:pPr>
            <a:endParaRPr dirty="0"/>
          </a:p>
          <a:p>
            <a:pPr marL="228600" indent="-228600">
              <a:buSzPct val="100000"/>
              <a:buChar char="•"/>
            </a:pPr>
            <a:r>
              <a:rPr dirty="0"/>
              <a:t>Large-language models like </a:t>
            </a:r>
            <a:r>
              <a:rPr dirty="0" err="1"/>
              <a:t>ChatGPT</a:t>
            </a:r>
            <a:r>
              <a:rPr dirty="0"/>
              <a:t> are quickly being integrated into technologies we all use, everyday, in fact, you’re probably already seeing it in menu bars in Microsoft products, like Word and Excel. When we were putting this PowerPoint together, the Microsoft AI bot integrated into </a:t>
            </a:r>
            <a:r>
              <a:rPr dirty="0" err="1"/>
              <a:t>Powerpoint</a:t>
            </a:r>
            <a:r>
              <a:rPr dirty="0"/>
              <a:t> offered real-time suggestions on the wording and format of the slides you’re seeing here right now</a:t>
            </a:r>
          </a:p>
          <a:p>
            <a:endParaRPr dirty="0"/>
          </a:p>
          <a:p>
            <a:pPr marL="220578" indent="-220578">
              <a:buSzPct val="100000"/>
              <a:buChar char="•"/>
            </a:pPr>
            <a:r>
              <a:rPr dirty="0"/>
              <a:t>And if you didn’t know this already, many of the automated help and customer service chats </a:t>
            </a:r>
            <a:r>
              <a:rPr lang="en-US" dirty="0"/>
              <a:t>you may be accustomed to </a:t>
            </a:r>
            <a:r>
              <a:rPr dirty="0"/>
              <a:t>have been been using non-human generative-AI technology for a few years now </a:t>
            </a:r>
          </a:p>
          <a:p>
            <a:endParaRPr dirty="0"/>
          </a:p>
          <a:p>
            <a:r>
              <a:rPr dirty="0"/>
              <a:t>TIMED ELAPSED 9:45</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xfrm>
            <a:off x="381000" y="685800"/>
            <a:ext cx="6096000" cy="3429000"/>
          </a:xfrm>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pPr marL="279400" indent="-279400">
              <a:buSzPct val="123000"/>
              <a:buChar char="•"/>
            </a:pPr>
            <a:r>
              <a:rPr dirty="0"/>
              <a:t>But despite their vast capabilities, there are hard and fast limits to the things these bots can do, and most large-language models like </a:t>
            </a:r>
            <a:r>
              <a:rPr dirty="0" err="1"/>
              <a:t>ChatGPT</a:t>
            </a:r>
            <a:r>
              <a:rPr dirty="0"/>
              <a:t> have constraints on the kinds of information they have access to, as well as various kinds of built-in ‘guardrails’ designed to prevent users from abusing or misusing the technology. In many cases, these restrictions, or constraints also better help us understand what we can and can’t do with them:</a:t>
            </a:r>
          </a:p>
          <a:p>
            <a:endParaRPr dirty="0"/>
          </a:p>
          <a:p>
            <a:pPr marL="279400" indent="-279400">
              <a:buSzPct val="123000"/>
              <a:buChar char="•"/>
            </a:pPr>
            <a:r>
              <a:rPr dirty="0"/>
              <a:t>*) the first thing to understand is that despite the fact that generative-AI models like </a:t>
            </a:r>
            <a:r>
              <a:rPr dirty="0" err="1"/>
              <a:t>ChatGPT</a:t>
            </a:r>
            <a:r>
              <a:rPr dirty="0"/>
              <a:t> are trained on vast amounts of text published on the internet, it does not have direct access </a:t>
            </a:r>
            <a:r>
              <a:rPr b="1" i="1" dirty="0"/>
              <a:t>to the internet </a:t>
            </a:r>
            <a:r>
              <a:rPr dirty="0"/>
              <a:t>and as such, it cannot go out on the internet and ‘browse’ websites for information like Google search can; it is not a great way to search for new information you know nothing about </a:t>
            </a:r>
          </a:p>
          <a:p>
            <a:endParaRPr lang="en-US" dirty="0"/>
          </a:p>
          <a:p>
            <a:pPr marL="279400" indent="-279400">
              <a:buSzPct val="123000"/>
              <a:buChar char="•"/>
            </a:pPr>
            <a:r>
              <a:rPr lang="en-US" dirty="0"/>
              <a:t>#) also, </a:t>
            </a:r>
            <a:r>
              <a:rPr lang="en-US" dirty="0" err="1"/>
              <a:t>ChatGPT</a:t>
            </a:r>
            <a:r>
              <a:rPr lang="en-US" dirty="0"/>
              <a:t> is trained on data published on the internet prior to 2021, so it may not always be working with current information: </a:t>
            </a:r>
          </a:p>
          <a:p>
            <a:pPr marL="279400" indent="-279400">
              <a:buSzPct val="123000"/>
              <a:buChar char="•"/>
              <a:defRPr>
                <a:solidFill>
                  <a:srgbClr val="FFF056"/>
                </a:solidFill>
              </a:defRPr>
            </a:pPr>
            <a:endParaRPr dirty="0">
              <a:solidFill>
                <a:srgbClr val="FFF056"/>
              </a:solidFill>
            </a:endParaRPr>
          </a:p>
          <a:p>
            <a:pPr marL="279400" indent="-279400">
              <a:buSzPct val="123000"/>
              <a:buChar char="•"/>
            </a:pPr>
            <a:r>
              <a:rPr dirty="0"/>
              <a:t> *)</a:t>
            </a:r>
            <a:r>
              <a:rPr dirty="0">
                <a:solidFill>
                  <a:srgbClr val="FFF056"/>
                </a:solidFill>
              </a:rPr>
              <a:t> </a:t>
            </a:r>
            <a:r>
              <a:rPr dirty="0" err="1"/>
              <a:t>ChaptGPT</a:t>
            </a:r>
            <a:r>
              <a:rPr dirty="0"/>
              <a:t> cannot critically evaluate sources of information, data or other web resources. It doesn’t have the ability to select from reputable sources only, and generally speaking, it can’t differentiate the truthfulness or factuality between a piece of data it selects from an academic journal article it was given access to, or a Wikipedia page - and therein lies one of the biggest problems with society’s rush to adopt it</a:t>
            </a:r>
          </a:p>
          <a:p>
            <a:endParaRPr dirty="0"/>
          </a:p>
          <a:p>
            <a:r>
              <a:rPr dirty="0"/>
              <a:t>TIMED ELAPSED: 11:00</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381000" y="685800"/>
            <a:ext cx="6096000" cy="3429000"/>
          </a:xfrm>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pPr marL="279400" indent="-279400">
              <a:buSzPct val="123000"/>
              <a:buChar char="•"/>
            </a:pPr>
            <a:r>
              <a:rPr dirty="0"/>
              <a:t>given the explosion of media coverage and rapid roll-out of large-language models by numerous companies all at once, it’s probably no shock to you that one of the major problems we’re facing in society are *) broad, general misconceptions surrounding the technology and precisely what it can do</a:t>
            </a:r>
            <a:endParaRPr b="1" dirty="0"/>
          </a:p>
          <a:p>
            <a:pPr>
              <a:defRPr b="1"/>
            </a:pPr>
            <a:endParaRPr b="1" dirty="0"/>
          </a:p>
          <a:p>
            <a:pPr marL="279400" indent="-279400">
              <a:buSzPct val="123000"/>
              <a:buChar char="•"/>
            </a:pPr>
            <a:r>
              <a:rPr dirty="0"/>
              <a:t>As I mentioned, these bots are not ‘intelligent’; they don’t have </a:t>
            </a:r>
            <a:r>
              <a:rPr b="1" i="1" dirty="0"/>
              <a:t>personalities</a:t>
            </a:r>
            <a:r>
              <a:rPr dirty="0"/>
              <a:t> or </a:t>
            </a:r>
            <a:r>
              <a:rPr b="1" i="1" dirty="0"/>
              <a:t>values. </a:t>
            </a:r>
            <a:r>
              <a:rPr dirty="0"/>
              <a:t>But because the responses these models generate are drawn from diverse texts written by diverse people with diverse aims, personal values and other biases will likely still come through in their answers and the results they return </a:t>
            </a:r>
          </a:p>
          <a:p>
            <a:endParaRPr dirty="0"/>
          </a:p>
          <a:p>
            <a:pPr marL="279400" indent="-279400">
              <a:buSzPct val="123000"/>
              <a:buChar char="•"/>
            </a:pPr>
            <a:r>
              <a:rPr dirty="0"/>
              <a:t>*) Despite these shortcomings, we hear numerous reports in the media that </a:t>
            </a:r>
            <a:r>
              <a:rPr dirty="0" err="1"/>
              <a:t>ChatGPT</a:t>
            </a:r>
            <a:r>
              <a:rPr dirty="0"/>
              <a:t> and similar technologies are job killers, where positions like customer service representatives, marketing professionals, and doctors are quickly being replaced by bots, though I think some sobriety has returned to those debates recently</a:t>
            </a:r>
          </a:p>
          <a:p>
            <a:pPr marL="279400" indent="-279400">
              <a:buSzPct val="123000"/>
              <a:buChar char="•"/>
            </a:pPr>
            <a:endParaRPr dirty="0"/>
          </a:p>
          <a:p>
            <a:pPr marL="279400" indent="-279400">
              <a:buSzPct val="123000"/>
              <a:buChar char="•"/>
            </a:pPr>
            <a:r>
              <a:rPr dirty="0"/>
              <a:t>We’ll see if any of that comes to fruition. *) *) Yet what seems to worry experts most is the ability for individuals to use large-language models like these for disinformation, creating and disseminating deep fakes, generating spam and executing ultra-personalized fishing campaigns and custom click farms</a:t>
            </a:r>
          </a:p>
          <a:p>
            <a:endParaRPr dirty="0"/>
          </a:p>
          <a:p>
            <a:pPr marL="228600" indent="-228600">
              <a:buSzPct val="100000"/>
              <a:buChar char="•"/>
            </a:pPr>
            <a:r>
              <a:rPr dirty="0"/>
              <a:t>#) images, like this photo of Pope Francis wearing a $25,000 Balenciaga puffer, produced by a 25-year old construction worker in New Mexico with large-language model software </a:t>
            </a:r>
            <a:r>
              <a:rPr dirty="0" err="1"/>
              <a:t>Midjourney</a:t>
            </a:r>
            <a:r>
              <a:rPr dirty="0"/>
              <a:t> last Spring, went viral and caused controversy </a:t>
            </a:r>
          </a:p>
          <a:p>
            <a:endParaRPr dirty="0"/>
          </a:p>
          <a:p>
            <a:pPr marL="228600" indent="-228600">
              <a:buSzPct val="100000"/>
              <a:buChar char="•"/>
            </a:pPr>
            <a:r>
              <a:rPr dirty="0"/>
              <a:t>#) we also recently saw an example of how generative-AI can be used for propaganda, when the Ron </a:t>
            </a:r>
            <a:r>
              <a:rPr dirty="0" err="1"/>
              <a:t>Desantis</a:t>
            </a:r>
            <a:r>
              <a:rPr dirty="0"/>
              <a:t> Campaign for President produced and released a video clip containing an AI-version of Donald Trump’s voice</a:t>
            </a:r>
          </a:p>
          <a:p>
            <a:pPr>
              <a:defRPr>
                <a:solidFill>
                  <a:srgbClr val="FFFFFF"/>
                </a:solidFill>
              </a:defRPr>
            </a:pPr>
            <a:endParaRPr dirty="0"/>
          </a:p>
          <a:p>
            <a:pPr marL="279400" indent="-279400">
              <a:buSzPct val="123000"/>
              <a:buChar char="•"/>
            </a:pPr>
            <a:r>
              <a:rPr dirty="0"/>
              <a:t>In fact, some of the most important and pressing research being done with large-language models is how to prevent *) harmful content that mimics, amplifies, or otherwise perpetuates social biases and negative stereotypes that are ubiquitous and endemic to the internet-at large today</a:t>
            </a:r>
          </a:p>
          <a:p>
            <a:endParaRPr dirty="0"/>
          </a:p>
          <a:p>
            <a:pPr marL="279400" indent="-279400">
              <a:buSzPct val="123000"/>
              <a:buChar char="•"/>
            </a:pPr>
            <a:r>
              <a:rPr dirty="0"/>
              <a:t>*) and of course, there have been numerous humorous and scary examples of </a:t>
            </a:r>
            <a:r>
              <a:rPr dirty="0" err="1"/>
              <a:t>ChatGPT</a:t>
            </a:r>
            <a:r>
              <a:rPr dirty="0"/>
              <a:t> making up answers, seemingly from thin air, in what are being called ‘hallucinations’ – an example of this might be asking </a:t>
            </a:r>
            <a:r>
              <a:rPr dirty="0" err="1"/>
              <a:t>ChatGPT</a:t>
            </a:r>
            <a:r>
              <a:rPr dirty="0"/>
              <a:t> “When did Leonardo DaVinci paint the Mona Lisa?” and it replying “Leonardo DaVinci painted the Mona Lisa in 1815” – it sounds authoritative, but is entirely wrong, and we have no way of knowing where, exactly it got that information. In another recent, well-publicized case, a trial lawyer in New York was reprimanded by the courts for submitting a summary of cases he wrote using </a:t>
            </a:r>
            <a:r>
              <a:rPr dirty="0" err="1"/>
              <a:t>ChatGPT</a:t>
            </a:r>
            <a:r>
              <a:rPr dirty="0"/>
              <a:t>, and two of the cases and their particulars were entirely made-up by the bot.</a:t>
            </a:r>
          </a:p>
          <a:p>
            <a:endParaRPr dirty="0"/>
          </a:p>
          <a:p>
            <a:r>
              <a:rPr dirty="0"/>
              <a:t>TIMED ELAPSED 12:30</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xfrm>
            <a:off x="381000" y="685800"/>
            <a:ext cx="6096000" cy="3429000"/>
          </a:xfrm>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pPr marL="279400" indent="-279400">
              <a:buSzPct val="123000"/>
              <a:buChar char="•"/>
            </a:pPr>
            <a:r>
              <a:rPr dirty="0"/>
              <a:t>*) one of the more contentious issues emerging with LLMs and </a:t>
            </a:r>
            <a:r>
              <a:rPr dirty="0" err="1"/>
              <a:t>ChatGPT</a:t>
            </a:r>
            <a:r>
              <a:rPr dirty="0"/>
              <a:t> is over who owns AI-generated content. </a:t>
            </a:r>
            <a:r>
              <a:rPr lang="en-US" dirty="0"/>
              <a:t>Recently</a:t>
            </a:r>
            <a:r>
              <a:rPr dirty="0"/>
              <a:t>, a federal judge in Washington, D.C. ruled that AI-generated content cannot be copyright protected, and it remains to be seen what implications this has for how people ultimately use generative-AI and how we define intellectual property</a:t>
            </a:r>
          </a:p>
          <a:p>
            <a:endParaRPr dirty="0"/>
          </a:p>
          <a:p>
            <a:pPr marL="220578" indent="-220578">
              <a:buSzPct val="100000"/>
              <a:buChar char="•"/>
            </a:pPr>
            <a:r>
              <a:rPr dirty="0"/>
              <a:t>AI-generated books are currently flooding Amazon and other online bookstores, sometimes borrowing real authors' names. </a:t>
            </a:r>
          </a:p>
          <a:p>
            <a:endParaRPr dirty="0"/>
          </a:p>
          <a:p>
            <a:pPr marL="220578" indent="-220578">
              <a:buSzPct val="100000"/>
              <a:buChar char="•"/>
            </a:pPr>
            <a:r>
              <a:rPr dirty="0"/>
              <a:t>Last week, a publishing expert by the name of Jane Friedman made headlines with a blog post about her discovery of fake books likely generated by AI that claimed to be written by her and used her name: she had to petition Amazon to remove said books from their online store, and she didn’t have an easy time of it</a:t>
            </a:r>
          </a:p>
          <a:p>
            <a:endParaRPr dirty="0"/>
          </a:p>
          <a:p>
            <a:pPr marL="220578" indent="-220578">
              <a:buSzPct val="100000"/>
              <a:buChar char="•"/>
            </a:pPr>
            <a:r>
              <a:rPr dirty="0"/>
              <a:t>You might think it would be easy for readers to discern the real thing, but today, even the reviews for online marketplaces are being infiltrated by generative-AI bots who write reviews aimed at skewing the rankings</a:t>
            </a:r>
          </a:p>
          <a:p>
            <a:endParaRPr dirty="0"/>
          </a:p>
          <a:p>
            <a:pPr marL="220578" indent="-220578">
              <a:buSzPct val="100000"/>
              <a:buChar char="•"/>
            </a:pPr>
            <a:r>
              <a:rPr dirty="0"/>
              <a:t>Meanwhile, the use of books in the training of AI firms' large language models is a hotly contested topic, as authors seek to prevent unauthorized, uncompensated use of their work, as reflected in a recent lawsuit by the comedian Sarah Silverman against </a:t>
            </a:r>
            <a:r>
              <a:rPr dirty="0" err="1"/>
              <a:t>OpenAI</a:t>
            </a:r>
            <a:r>
              <a:rPr dirty="0"/>
              <a:t> pertaining to the unauthorized use of her work in their model training. </a:t>
            </a:r>
          </a:p>
          <a:p>
            <a:pPr marL="279400" indent="-279400">
              <a:buSzPct val="123000"/>
              <a:buChar char="•"/>
            </a:pPr>
            <a:endParaRPr dirty="0"/>
          </a:p>
          <a:p>
            <a:pPr marL="279400" indent="-279400">
              <a:buSzPct val="123000"/>
              <a:buChar char="•"/>
            </a:pPr>
            <a:r>
              <a:rPr dirty="0"/>
              <a:t>*) but perhaps one of the most important issues for ALL users to consider right now is privacy and security. It’s important to understand what role users play in the training for these models, what kinds of information we choose to share with them. It raises a number of questions to consider when we upload personally-identifying or personally-generated content to any app on the internet. Although our current understanding is that none of the LLMs are incorporating user data into the responses they generate, and that all of the reinforced ‘learning’ the models have undergone has been done by humans, most companies have said they plan to incorporate user responses to train models in the future</a:t>
            </a:r>
          </a:p>
          <a:p>
            <a:pPr marL="279400" indent="-279400">
              <a:buSzPct val="123000"/>
              <a:buChar char="•"/>
            </a:pPr>
            <a:endParaRPr dirty="0"/>
          </a:p>
          <a:p>
            <a:pPr marL="279400" indent="-279400">
              <a:buSzPct val="123000"/>
              <a:buChar char="•"/>
            </a:pPr>
            <a:r>
              <a:rPr dirty="0"/>
              <a:t>*) on this point, we would encourage you to check out the advisory and set of practical advice issued by CU’s office of information technology earlier this Spring at </a:t>
            </a:r>
            <a:r>
              <a:rPr u="sng" dirty="0">
                <a:solidFill>
                  <a:srgbClr val="0000FF"/>
                </a:solidFill>
                <a:uFill>
                  <a:solidFill>
                    <a:srgbClr val="0000FF"/>
                  </a:solidFill>
                </a:uFill>
                <a:hlinkClick r:id="rId3"/>
              </a:rPr>
              <a:t>oit.Colorado.edu</a:t>
            </a:r>
          </a:p>
          <a:p>
            <a:pPr>
              <a:defRPr u="sng">
                <a:solidFill>
                  <a:srgbClr val="0000FF"/>
                </a:solidFill>
                <a:uFill>
                  <a:solidFill>
                    <a:srgbClr val="0000FF"/>
                  </a:solidFill>
                </a:uFill>
              </a:defRPr>
            </a:pPr>
            <a:endParaRPr u="sng" dirty="0">
              <a:solidFill>
                <a:srgbClr val="0000FF"/>
              </a:solidFill>
              <a:uFill>
                <a:solidFill>
                  <a:srgbClr val="0000FF"/>
                </a:solidFill>
              </a:uFill>
              <a:hlinkClick r:id="rId3"/>
            </a:endParaRPr>
          </a:p>
          <a:p>
            <a:r>
              <a:rPr dirty="0"/>
              <a:t>TIMED ELAPSED: 14:00</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4" name="Slide Title"/>
          <p:cNvSpPr txBox="1">
            <a:spLocks noGrp="1"/>
          </p:cNvSpPr>
          <p:nvPr>
            <p:ph type="title" hasCustomPrompt="1"/>
          </p:nvPr>
        </p:nvSpPr>
        <p:spPr>
          <a:prstGeom prst="rect">
            <a:avLst/>
          </a:prstGeom>
        </p:spPr>
        <p:txBody>
          <a:bodyPr/>
          <a:lstStyle/>
          <a:p>
            <a:r>
              <a:t>Slide Title</a:t>
            </a:r>
          </a:p>
        </p:txBody>
      </p:sp>
      <p:sp>
        <p:nvSpPr>
          <p:cNvPr id="15"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Statement">
    <p:spTree>
      <p:nvGrpSpPr>
        <p:cNvPr id="1" name=""/>
        <p:cNvGrpSpPr/>
        <p:nvPr/>
      </p:nvGrpSpPr>
      <p:grpSpPr>
        <a:xfrm>
          <a:off x="0" y="0"/>
          <a:ext cx="0" cy="0"/>
          <a:chOff x="0" y="0"/>
          <a:chExt cx="0" cy="0"/>
        </a:xfrm>
      </p:grpSpPr>
      <p:sp>
        <p:nvSpPr>
          <p:cNvPr id="100"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ig Fact">
    <p:spTree>
      <p:nvGrpSpPr>
        <p:cNvPr id="1" name=""/>
        <p:cNvGrpSpPr/>
        <p:nvPr/>
      </p:nvGrpSpPr>
      <p:grpSpPr>
        <a:xfrm>
          <a:off x="0" y="0"/>
          <a:ext cx="0" cy="0"/>
          <a:chOff x="0" y="0"/>
          <a:chExt cx="0" cy="0"/>
        </a:xfrm>
      </p:grpSpPr>
      <p:sp>
        <p:nvSpPr>
          <p:cNvPr id="108" name="Body Level One…"/>
          <p:cNvSpPr txBox="1">
            <a:spLocks noGrp="1"/>
          </p:cNvSpPr>
          <p:nvPr>
            <p:ph type="body" idx="1" hasCustomPrompt="1"/>
          </p:nvPr>
        </p:nvSpPr>
        <p:spPr>
          <a:xfrm>
            <a:off x="1206500" y="1075925"/>
            <a:ext cx="21971000" cy="7241587"/>
          </a:xfrm>
          <a:prstGeom prst="rect">
            <a:avLst/>
          </a:prstGeom>
        </p:spPr>
        <p:txBody>
          <a:bodyPr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9" name="Fact information"/>
          <p:cNvSpPr txBox="1">
            <a:spLocks noGrp="1"/>
          </p:cNvSpPr>
          <p:nvPr>
            <p:ph type="body" sz="quarter" idx="21" hasCustomPrompt="1"/>
          </p:nvPr>
        </p:nvSpPr>
        <p:spPr>
          <a:xfrm>
            <a:off x="1206500" y="8262180"/>
            <a:ext cx="21971000" cy="934780"/>
          </a:xfrm>
          <a:prstGeom prst="rect">
            <a:avLst/>
          </a:prstGeom>
        </p:spPr>
        <p:txBody>
          <a:bodyPr lIns="45718" tIns="45718" rIns="45718" bIns="45718"/>
          <a:lstStyle>
            <a:lvl1pPr marL="0" indent="0" algn="ctr" defTabSz="825500">
              <a:lnSpc>
                <a:spcPct val="100000"/>
              </a:lnSpc>
              <a:spcBef>
                <a:spcPts val="0"/>
              </a:spcBef>
              <a:buSzTx/>
              <a:buNone/>
              <a:defRPr sz="5500" b="1"/>
            </a:lvl1pPr>
          </a:lstStyle>
          <a:p>
            <a:r>
              <a:t>Fact information</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17" name="Body Level One…"/>
          <p:cNvSpPr txBox="1">
            <a:spLocks noGrp="1"/>
          </p:cNvSpPr>
          <p:nvPr>
            <p:ph type="body" sz="quarter" idx="1" hasCustomPrompt="1"/>
          </p:nvPr>
        </p:nvSpPr>
        <p:spPr>
          <a:xfrm>
            <a:off x="2430022" y="10675453"/>
            <a:ext cx="20200057" cy="636983"/>
          </a:xfrm>
          <a:prstGeom prst="rect">
            <a:avLst/>
          </a:prstGeom>
        </p:spPr>
        <p:txBody>
          <a:bodyPr lIns="45718" tIns="45718" rIns="45718" bIns="45718"/>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Attribution</a:t>
            </a:r>
          </a:p>
          <a:p>
            <a:pPr lvl="1"/>
            <a:endParaRPr/>
          </a:p>
          <a:p>
            <a:pPr lvl="2"/>
            <a:endParaRPr/>
          </a:p>
          <a:p>
            <a:pPr lvl="3"/>
            <a:endParaRPr/>
          </a:p>
          <a:p>
            <a:pPr lvl="4"/>
            <a:endParaRPr/>
          </a:p>
        </p:txBody>
      </p:sp>
      <p:sp>
        <p:nvSpPr>
          <p:cNvPr id="118" name="Body Level One…"/>
          <p:cNvSpPr txBox="1">
            <a:spLocks noGrp="1"/>
          </p:cNvSpPr>
          <p:nvPr>
            <p:ph type="body" sz="half" idx="21" hasCustomPrompt="1"/>
          </p:nvPr>
        </p:nvSpPr>
        <p:spPr>
          <a:xfrm>
            <a:off x="1753923" y="4939860"/>
            <a:ext cx="20876154" cy="3836283"/>
          </a:xfrm>
          <a:prstGeom prst="rect">
            <a:avLst/>
          </a:prstGeom>
        </p:spPr>
        <p:txBody>
          <a:bodyPr/>
          <a:lstStyle>
            <a:lvl1pPr marL="0" indent="169021">
              <a:spcBef>
                <a:spcPts val="0"/>
              </a:spcBef>
              <a:buSzTx/>
              <a:buNone/>
              <a:defRPr sz="8500" spc="-200">
                <a:latin typeface="Helvetica Neue Medium"/>
                <a:ea typeface="Helvetica Neue Medium"/>
                <a:cs typeface="Helvetica Neue Medium"/>
                <a:sym typeface="Helvetica Neue Medium"/>
              </a:defRPr>
            </a:lvl1pPr>
          </a:lstStyle>
          <a:p>
            <a:r>
              <a:t>“Notable Quote”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26"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7"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8"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36"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51" name="Straight Connector 12"/>
          <p:cNvSpPr/>
          <p:nvPr/>
        </p:nvSpPr>
        <p:spPr>
          <a:xfrm>
            <a:off x="3962400" y="12192001"/>
            <a:ext cx="16459200" cy="3175"/>
          </a:xfrm>
          <a:prstGeom prst="line">
            <a:avLst/>
          </a:prstGeom>
          <a:ln w="12700">
            <a:solidFill>
              <a:srgbClr val="000000"/>
            </a:solidFill>
          </a:ln>
        </p:spPr>
        <p:txBody>
          <a:bodyPr lIns="45718" tIns="45718" rIns="45718" bIns="45718"/>
          <a:lstStyle/>
          <a:p>
            <a:endParaRPr/>
          </a:p>
        </p:txBody>
      </p:sp>
      <p:pic>
        <p:nvPicPr>
          <p:cNvPr id="152" name="Picture 7" descr="Picture 7"/>
          <p:cNvPicPr>
            <a:picLocks noChangeAspect="1"/>
          </p:cNvPicPr>
          <p:nvPr/>
        </p:nvPicPr>
        <p:blipFill>
          <a:blip r:embed="rId2"/>
          <a:stretch>
            <a:fillRect/>
          </a:stretch>
        </p:blipFill>
        <p:spPr>
          <a:xfrm>
            <a:off x="3962400" y="12561692"/>
            <a:ext cx="6096000" cy="921893"/>
          </a:xfrm>
          <a:prstGeom prst="rect">
            <a:avLst/>
          </a:prstGeom>
          <a:ln w="12700">
            <a:miter lim="400000"/>
          </a:ln>
        </p:spPr>
      </p:pic>
      <p:sp>
        <p:nvSpPr>
          <p:cNvPr id="153" name="Slide Number"/>
          <p:cNvSpPr txBox="1">
            <a:spLocks noGrp="1"/>
          </p:cNvSpPr>
          <p:nvPr>
            <p:ph type="sldNum" sz="quarter" idx="2"/>
          </p:nvPr>
        </p:nvSpPr>
        <p:spPr>
          <a:xfrm>
            <a:off x="15619793" y="12448448"/>
            <a:ext cx="534608" cy="528506"/>
          </a:xfrm>
          <a:prstGeom prst="rect">
            <a:avLst/>
          </a:prstGeom>
        </p:spPr>
        <p:txBody>
          <a:bodyPr lIns="91437" tIns="91437" rIns="91437" bIns="91437" anchor="ctr"/>
          <a:lstStyle>
            <a:lvl1pPr algn="r" defTabSz="1828800">
              <a:defRPr sz="24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60" name="Slide Title"/>
          <p:cNvSpPr txBox="1">
            <a:spLocks noGrp="1"/>
          </p:cNvSpPr>
          <p:nvPr>
            <p:ph type="title" hasCustomPrompt="1"/>
          </p:nvPr>
        </p:nvSpPr>
        <p:spPr>
          <a:prstGeom prst="rect">
            <a:avLst/>
          </a:prstGeom>
        </p:spPr>
        <p:txBody>
          <a:bodyPr/>
          <a:lstStyle/>
          <a:p>
            <a:r>
              <a:t>Slide Title</a:t>
            </a:r>
          </a:p>
        </p:txBody>
      </p:sp>
      <p:sp>
        <p:nvSpPr>
          <p:cNvPr id="161"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pic>
        <p:nvPicPr>
          <p:cNvPr id="162" name="Boulder one line.jpg" descr="Boulder one line.jpg"/>
          <p:cNvPicPr>
            <a:picLocks noChangeAspect="1"/>
          </p:cNvPicPr>
          <p:nvPr/>
        </p:nvPicPr>
        <p:blipFill>
          <a:blip r:embed="rId2"/>
          <a:srcRect t="29643" b="29643"/>
          <a:stretch>
            <a:fillRect/>
          </a:stretch>
        </p:blipFill>
        <p:spPr>
          <a:xfrm>
            <a:off x="1174849" y="12338100"/>
            <a:ext cx="5896996" cy="960354"/>
          </a:xfrm>
          <a:prstGeom prst="rect">
            <a:avLst/>
          </a:prstGeom>
          <a:ln w="12700">
            <a:miter lim="400000"/>
          </a:ln>
        </p:spPr>
      </p:pic>
      <p:sp>
        <p:nvSpPr>
          <p:cNvPr id="163" name="Line"/>
          <p:cNvSpPr/>
          <p:nvPr/>
        </p:nvSpPr>
        <p:spPr>
          <a:xfrm>
            <a:off x="1297485" y="11868006"/>
            <a:ext cx="21789030" cy="1"/>
          </a:xfrm>
          <a:prstGeom prst="line">
            <a:avLst/>
          </a:prstGeom>
          <a:ln w="25400">
            <a:solidFill>
              <a:schemeClr val="accent1">
                <a:lumOff val="-9999"/>
              </a:schemeClr>
            </a:solidFill>
          </a:ln>
        </p:spPr>
        <p:txBody>
          <a:bodyPr lIns="45718" tIns="45718" rIns="45718" bIns="45718"/>
          <a:lstStyle/>
          <a:p>
            <a:endParaRPr/>
          </a:p>
        </p:txBody>
      </p:sp>
      <p:sp>
        <p:nvSpPr>
          <p:cNvPr id="164" name="|   Institute of Behavioral Science (IBS)"/>
          <p:cNvSpPr txBox="1"/>
          <p:nvPr/>
        </p:nvSpPr>
        <p:spPr>
          <a:xfrm>
            <a:off x="7397650" y="12411919"/>
            <a:ext cx="13860861"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3500">
                <a:solidFill>
                  <a:srgbClr val="000000"/>
                </a:solidFill>
              </a:defRPr>
            </a:pPr>
            <a:r>
              <a:t>|</a:t>
            </a:r>
            <a:r>
              <a:rPr b="1"/>
              <a:t>   Institute of Behavioral Science (IBS)</a:t>
            </a:r>
          </a:p>
        </p:txBody>
      </p:sp>
      <p:sp>
        <p:nvSpPr>
          <p:cNvPr id="1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p:spTree>
      <p:nvGrpSpPr>
        <p:cNvPr id="1" name=""/>
        <p:cNvGrpSpPr/>
        <p:nvPr/>
      </p:nvGrpSpPr>
      <p:grpSpPr>
        <a:xfrm>
          <a:off x="0" y="0"/>
          <a:ext cx="0" cy="0"/>
          <a:chOff x="0" y="0"/>
          <a:chExt cx="0" cy="0"/>
        </a:xfrm>
      </p:grpSpPr>
      <p:sp>
        <p:nvSpPr>
          <p:cNvPr id="23" name="Body Level One…"/>
          <p:cNvSpPr txBox="1">
            <a:spLocks noGrp="1"/>
          </p:cNvSpPr>
          <p:nvPr>
            <p:ph type="body" sz="quarter" idx="1" hasCustomPrompt="1"/>
          </p:nvPr>
        </p:nvSpPr>
        <p:spPr>
          <a:xfrm>
            <a:off x="1201340" y="11859862"/>
            <a:ext cx="21971005" cy="636983"/>
          </a:xfrm>
          <a:prstGeom prst="rect">
            <a:avLst/>
          </a:prstGeom>
        </p:spPr>
        <p:txBody>
          <a:bodyPr lIns="45718" tIns="45718" rIns="45718" bIns="45718"/>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24" name="Presentation Title"/>
          <p:cNvSpPr txBox="1">
            <a:spLocks noGrp="1"/>
          </p:cNvSpPr>
          <p:nvPr>
            <p:ph type="title" hasCustomPrompt="1"/>
          </p:nvPr>
        </p:nvSpPr>
        <p:spPr>
          <a:xfrm>
            <a:off x="1206496" y="2574991"/>
            <a:ext cx="21971005" cy="4648204"/>
          </a:xfrm>
          <a:prstGeom prst="rect">
            <a:avLst/>
          </a:prstGeom>
        </p:spPr>
        <p:txBody>
          <a:bodyPr anchor="b"/>
          <a:lstStyle>
            <a:lvl1pPr>
              <a:defRPr sz="11600" spc="-232"/>
            </a:lvl1pPr>
          </a:lstStyle>
          <a:p>
            <a:r>
              <a:t>Presentation Title</a:t>
            </a:r>
          </a:p>
        </p:txBody>
      </p:sp>
      <p:sp>
        <p:nvSpPr>
          <p:cNvPr id="25" name="Body Level One…"/>
          <p:cNvSpPr txBox="1">
            <a:spLocks noGrp="1"/>
          </p:cNvSpPr>
          <p:nvPr>
            <p:ph type="body" sz="quarter" idx="21" hasCustomPrompt="1"/>
          </p:nvPr>
        </p:nvSpPr>
        <p:spPr>
          <a:xfrm>
            <a:off x="1201342" y="7223190"/>
            <a:ext cx="21971002" cy="1905003"/>
          </a:xfrm>
          <a:prstGeom prst="rect">
            <a:avLst/>
          </a:prstGeom>
        </p:spPr>
        <p:txBody>
          <a:bodyPr/>
          <a:lstStyle>
            <a:lvl1pPr marL="0" indent="0" defTabSz="825500">
              <a:lnSpc>
                <a:spcPct val="100000"/>
              </a:lnSpc>
              <a:spcBef>
                <a:spcPts val="0"/>
              </a:spcBef>
              <a:buSzTx/>
              <a:buNone/>
              <a:defRPr sz="5500" b="1"/>
            </a:lvl1pPr>
          </a:lstStyle>
          <a:p>
            <a:r>
              <a:t>Presentation Subtitle</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Photo">
    <p:spTree>
      <p:nvGrpSpPr>
        <p:cNvPr id="1" name=""/>
        <p:cNvGrpSpPr/>
        <p:nvPr/>
      </p:nvGrpSpPr>
      <p:grpSpPr>
        <a:xfrm>
          <a:off x="0" y="0"/>
          <a:ext cx="0" cy="0"/>
          <a:chOff x="0" y="0"/>
          <a:chExt cx="0" cy="0"/>
        </a:xfrm>
      </p:grpSpPr>
      <p:sp>
        <p:nvSpPr>
          <p:cNvPr id="33"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34"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35" name="Body Level One…"/>
          <p:cNvSpPr txBox="1">
            <a:spLocks noGrp="1"/>
          </p:cNvSpPr>
          <p:nvPr>
            <p:ph type="body" sz="quarter" idx="1" hasCustomPrompt="1"/>
          </p:nvPr>
        </p:nvSpPr>
        <p:spPr>
          <a:xfrm>
            <a:off x="1207690" y="1106137"/>
            <a:ext cx="21968621" cy="636983"/>
          </a:xfrm>
          <a:prstGeom prst="rect">
            <a:avLst/>
          </a:prstGeom>
        </p:spPr>
        <p:txBody>
          <a:bodyPr lIns="45718" tIns="45718" rIns="45718" bIns="45718"/>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36" name="Body Level One…"/>
          <p:cNvSpPr txBox="1">
            <a:spLocks noGrp="1"/>
          </p:cNvSpPr>
          <p:nvPr>
            <p:ph type="body" sz="quarter" idx="22" hasCustomPrompt="1"/>
          </p:nvPr>
        </p:nvSpPr>
        <p:spPr>
          <a:xfrm>
            <a:off x="1206500" y="11609909"/>
            <a:ext cx="21971000" cy="1116956"/>
          </a:xfrm>
          <a:prstGeom prst="rect">
            <a:avLst/>
          </a:prstGeom>
        </p:spPr>
        <p:txBody>
          <a:bodyPr/>
          <a:lstStyle>
            <a:lvl1pPr marL="0" indent="0" defTabSz="825500">
              <a:lnSpc>
                <a:spcPct val="100000"/>
              </a:lnSpc>
              <a:spcBef>
                <a:spcPts val="0"/>
              </a:spcBef>
              <a:buSzTx/>
              <a:buNone/>
              <a:defRPr sz="5500" b="1"/>
            </a:lvl1pPr>
          </a:lstStyle>
          <a:p>
            <a:r>
              <a:t>Presentation Subtitle</a:t>
            </a:r>
          </a:p>
        </p:txBody>
      </p:sp>
      <p:sp>
        <p:nvSpPr>
          <p:cNvPr id="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mp; Photo Alt">
    <p:spTree>
      <p:nvGrpSpPr>
        <p:cNvPr id="1" name=""/>
        <p:cNvGrpSpPr/>
        <p:nvPr/>
      </p:nvGrpSpPr>
      <p:grpSpPr>
        <a:xfrm>
          <a:off x="0" y="0"/>
          <a:ext cx="0" cy="0"/>
          <a:chOff x="0" y="0"/>
          <a:chExt cx="0" cy="0"/>
        </a:xfrm>
      </p:grpSpPr>
      <p:sp>
        <p:nvSpPr>
          <p:cNvPr id="44"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45" name="Slide Title"/>
          <p:cNvSpPr txBox="1">
            <a:spLocks noGrp="1"/>
          </p:cNvSpPr>
          <p:nvPr>
            <p:ph type="title" hasCustomPrompt="1"/>
          </p:nvPr>
        </p:nvSpPr>
        <p:spPr>
          <a:xfrm>
            <a:off x="1206500" y="1270000"/>
            <a:ext cx="9779000" cy="5882274"/>
          </a:xfrm>
          <a:prstGeom prst="rect">
            <a:avLst/>
          </a:prstGeom>
        </p:spPr>
        <p:txBody>
          <a:bodyPr anchor="b"/>
          <a:lstStyle/>
          <a:p>
            <a:r>
              <a:t>Slide Title</a:t>
            </a:r>
          </a:p>
        </p:txBody>
      </p:sp>
      <p:sp>
        <p:nvSpPr>
          <p:cNvPr id="46"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47" name="Slide Number"/>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54" name="Body Level One…"/>
          <p:cNvSpPr txBox="1">
            <a:spLocks noGrp="1"/>
          </p:cNvSpPr>
          <p:nvPr>
            <p:ph type="body" idx="1" hasCustomPrompt="1"/>
          </p:nvPr>
        </p:nvSpPr>
        <p:spPr>
          <a:xfrm>
            <a:off x="1206500" y="4248503"/>
            <a:ext cx="21971000" cy="8256014"/>
          </a:xfrm>
          <a:prstGeom prst="rect">
            <a:avLst/>
          </a:prstGeom>
        </p:spPr>
        <p:txBody>
          <a:bodyPr numCol="2" spcCol="1098550"/>
          <a:lstStyle/>
          <a:p>
            <a:r>
              <a:t>Slide bullet text</a:t>
            </a:r>
          </a:p>
          <a:p>
            <a:pPr lvl="1"/>
            <a:endParaRPr/>
          </a:p>
          <a:p>
            <a:pPr lvl="2"/>
            <a:endParaRPr/>
          </a:p>
          <a:p>
            <a:pPr lvl="3"/>
            <a:endParaRPr/>
          </a:p>
          <a:p>
            <a:pPr lvl="4"/>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62" name="Body Level One…"/>
          <p:cNvSpPr txBox="1">
            <a:spLocks noGrp="1"/>
          </p:cNvSpPr>
          <p:nvPr>
            <p:ph type="body" sz="quarter" idx="1" hasCustomPrompt="1"/>
          </p:nvPr>
        </p:nvSpPr>
        <p:spPr>
          <a:xfrm>
            <a:off x="1206500" y="2372960"/>
            <a:ext cx="9779000" cy="934782"/>
          </a:xfrm>
          <a:prstGeom prst="rect">
            <a:avLst/>
          </a:prstGeom>
        </p:spPr>
        <p:txBody>
          <a:bodyPr lIns="45718" tIns="45718" rIns="45718" bIns="45718"/>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63" name="Body Level One…"/>
          <p:cNvSpPr txBox="1">
            <a:spLocks noGrp="1"/>
          </p:cNvSpPr>
          <p:nvPr>
            <p:ph type="body" sz="half" idx="21" hasCustomPrompt="1"/>
          </p:nvPr>
        </p:nvSpPr>
        <p:spPr>
          <a:xfrm>
            <a:off x="1206500" y="4248503"/>
            <a:ext cx="9779000" cy="8256631"/>
          </a:xfrm>
          <a:prstGeom prst="rect">
            <a:avLst/>
          </a:prstGeom>
        </p:spPr>
        <p:txBody>
          <a:bodyPr/>
          <a:lstStyle/>
          <a:p>
            <a:r>
              <a:t>Slide bullet text</a:t>
            </a:r>
          </a:p>
        </p:txBody>
      </p:sp>
      <p:sp>
        <p:nvSpPr>
          <p:cNvPr id="64" name="Bowl of pappardelle pasta with parsley butter, roasted hazelnuts, and shaved parmesan cheese"/>
          <p:cNvSpPr>
            <a:spLocks noGrp="1"/>
          </p:cNvSpPr>
          <p:nvPr>
            <p:ph type="pic" idx="22"/>
          </p:nvPr>
        </p:nvSpPr>
        <p:spPr>
          <a:xfrm>
            <a:off x="12192000" y="-407266"/>
            <a:ext cx="10916874" cy="14555833"/>
          </a:xfrm>
          <a:prstGeom prst="rect">
            <a:avLst/>
          </a:prstGeom>
        </p:spPr>
        <p:txBody>
          <a:bodyPr lIns="91439" tIns="45719" rIns="91439" bIns="45719">
            <a:noAutofit/>
          </a:bodyPr>
          <a:lstStyle/>
          <a:p>
            <a:endParaRPr/>
          </a:p>
        </p:txBody>
      </p:sp>
      <p:sp>
        <p:nvSpPr>
          <p:cNvPr id="65"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Section">
    <p:spTree>
      <p:nvGrpSpPr>
        <p:cNvPr id="1" name=""/>
        <p:cNvGrpSpPr/>
        <p:nvPr/>
      </p:nvGrpSpPr>
      <p:grpSpPr>
        <a:xfrm>
          <a:off x="0" y="0"/>
          <a:ext cx="0" cy="0"/>
          <a:chOff x="0" y="0"/>
          <a:chExt cx="0" cy="0"/>
        </a:xfrm>
      </p:grpSpPr>
      <p:sp>
        <p:nvSpPr>
          <p:cNvPr id="73" name="Section Title"/>
          <p:cNvSpPr txBox="1">
            <a:spLocks noGrp="1"/>
          </p:cNvSpPr>
          <p:nvPr>
            <p:ph type="title" hasCustomPrompt="1"/>
          </p:nvPr>
        </p:nvSpPr>
        <p:spPr>
          <a:xfrm>
            <a:off x="1206496" y="4533900"/>
            <a:ext cx="21971005"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4" name="Slide Number"/>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81" name="Slide Title"/>
          <p:cNvSpPr txBox="1">
            <a:spLocks noGrp="1"/>
          </p:cNvSpPr>
          <p:nvPr>
            <p:ph type="title" hasCustomPrompt="1"/>
          </p:nvPr>
        </p:nvSpPr>
        <p:spPr>
          <a:xfrm>
            <a:off x="1206500" y="1079500"/>
            <a:ext cx="21971000" cy="1434951"/>
          </a:xfrm>
          <a:prstGeom prst="rect">
            <a:avLst/>
          </a:prstGeom>
        </p:spPr>
        <p:txBody>
          <a:bodyPr/>
          <a:lstStyle/>
          <a:p>
            <a:r>
              <a:t>Slide Title</a:t>
            </a:r>
          </a:p>
        </p:txBody>
      </p:sp>
      <p:sp>
        <p:nvSpPr>
          <p:cNvPr id="82" name="Body Level One…"/>
          <p:cNvSpPr txBox="1">
            <a:spLocks noGrp="1"/>
          </p:cNvSpPr>
          <p:nvPr>
            <p:ph type="body" sz="quarter" idx="1" hasCustomPrompt="1"/>
          </p:nvPr>
        </p:nvSpPr>
        <p:spPr>
          <a:xfrm>
            <a:off x="1206500" y="2372960"/>
            <a:ext cx="21971000" cy="934782"/>
          </a:xfrm>
          <a:prstGeom prst="rect">
            <a:avLst/>
          </a:prstGeom>
        </p:spPr>
        <p:txBody>
          <a:bodyPr lIns="45718" tIns="45718" rIns="45718" bIns="45718"/>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Agenda">
    <p:spTree>
      <p:nvGrpSpPr>
        <p:cNvPr id="1" name=""/>
        <p:cNvGrpSpPr/>
        <p:nvPr/>
      </p:nvGrpSpPr>
      <p:grpSpPr>
        <a:xfrm>
          <a:off x="0" y="0"/>
          <a:ext cx="0" cy="0"/>
          <a:chOff x="0" y="0"/>
          <a:chExt cx="0" cy="0"/>
        </a:xfrm>
      </p:grpSpPr>
      <p:sp>
        <p:nvSpPr>
          <p:cNvPr id="90"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91" name="Body Level One…"/>
          <p:cNvSpPr txBox="1">
            <a:spLocks noGrp="1"/>
          </p:cNvSpPr>
          <p:nvPr>
            <p:ph type="body" sz="quarter" idx="1" hasCustomPrompt="1"/>
          </p:nvPr>
        </p:nvSpPr>
        <p:spPr>
          <a:xfrm>
            <a:off x="1206500" y="2372960"/>
            <a:ext cx="21971000" cy="934782"/>
          </a:xfrm>
          <a:prstGeom prst="rect">
            <a:avLst/>
          </a:prstGeom>
        </p:spPr>
        <p:txBody>
          <a:bodyPr lIns="45718" tIns="45718" rIns="45718" bIns="45718"/>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Agenda Subtitle</a:t>
            </a:r>
          </a:p>
          <a:p>
            <a:pPr lvl="1"/>
            <a:endParaRPr/>
          </a:p>
          <a:p>
            <a:pPr lvl="2"/>
            <a:endParaRPr/>
          </a:p>
          <a:p>
            <a:pPr lvl="3"/>
            <a:endParaRPr/>
          </a:p>
          <a:p>
            <a:pPr lvl="4"/>
            <a:endParaRPr/>
          </a:p>
        </p:txBody>
      </p:sp>
      <p:sp>
        <p:nvSpPr>
          <p:cNvPr id="92" name="Body Level One…"/>
          <p:cNvSpPr txBox="1">
            <a:spLocks noGrp="1"/>
          </p:cNvSpPr>
          <p:nvPr>
            <p:ph type="body" idx="21" hasCustomPrompt="1"/>
          </p:nvPr>
        </p:nvSpPr>
        <p:spPr>
          <a:xfrm>
            <a:off x="1206500" y="4248503"/>
            <a:ext cx="21971000" cy="8256014"/>
          </a:xfrm>
          <a:prstGeom prst="rect">
            <a:avLst/>
          </a:prstGeom>
        </p:spPr>
        <p:txBody>
          <a:bodyPr/>
          <a:lstStyle>
            <a:lvl1pPr marL="0" indent="0" defTabSz="825500">
              <a:lnSpc>
                <a:spcPct val="100000"/>
              </a:lnSpc>
              <a:spcBef>
                <a:spcPts val="1800"/>
              </a:spcBef>
              <a:buSzTx/>
              <a:buNone/>
              <a:defRPr sz="5500" spc="-99"/>
            </a:lvl1pPr>
          </a:lstStyle>
          <a:p>
            <a:r>
              <a:t>Agenda Topics</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Boulder one line.jpg" descr="Boulder one line.jpg"/>
          <p:cNvPicPr>
            <a:picLocks noChangeAspect="1"/>
          </p:cNvPicPr>
          <p:nvPr/>
        </p:nvPicPr>
        <p:blipFill>
          <a:blip r:embed="rId19"/>
          <a:srcRect t="29643" b="29643"/>
          <a:stretch>
            <a:fillRect/>
          </a:stretch>
        </p:blipFill>
        <p:spPr>
          <a:xfrm>
            <a:off x="1174849" y="12338100"/>
            <a:ext cx="5896996" cy="960354"/>
          </a:xfrm>
          <a:prstGeom prst="rect">
            <a:avLst/>
          </a:prstGeom>
          <a:ln w="12700">
            <a:miter lim="400000"/>
          </a:ln>
        </p:spPr>
      </p:pic>
      <p:sp>
        <p:nvSpPr>
          <p:cNvPr id="3" name="Line"/>
          <p:cNvSpPr/>
          <p:nvPr/>
        </p:nvSpPr>
        <p:spPr>
          <a:xfrm>
            <a:off x="1297485" y="11868006"/>
            <a:ext cx="21789030" cy="1"/>
          </a:xfrm>
          <a:prstGeom prst="line">
            <a:avLst/>
          </a:prstGeom>
          <a:ln w="25400">
            <a:solidFill>
              <a:schemeClr val="accent1">
                <a:lumOff val="-9999"/>
              </a:schemeClr>
            </a:solidFill>
          </a:ln>
        </p:spPr>
        <p:txBody>
          <a:bodyPr lIns="45718" tIns="45718" rIns="45718" bIns="45718"/>
          <a:lstStyle/>
          <a:p>
            <a:endParaRPr/>
          </a:p>
        </p:txBody>
      </p:sp>
      <p:sp>
        <p:nvSpPr>
          <p:cNvPr id="4" name="|   Institute of Behavioral Science (IBS)"/>
          <p:cNvSpPr txBox="1"/>
          <p:nvPr/>
        </p:nvSpPr>
        <p:spPr>
          <a:xfrm>
            <a:off x="7397650" y="12411919"/>
            <a:ext cx="13860861"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3500">
                <a:solidFill>
                  <a:srgbClr val="000000"/>
                </a:solidFill>
              </a:defRPr>
            </a:pPr>
            <a:r>
              <a:t>|</a:t>
            </a:r>
            <a:r>
              <a:rPr b="1"/>
              <a:t>   Institute of Behavioral Science (IBS)</a:t>
            </a:r>
          </a:p>
        </p:txBody>
      </p:sp>
      <p:sp>
        <p:nvSpPr>
          <p:cNvPr id="5" name="Slide Title"/>
          <p:cNvSpPr txBox="1">
            <a:spLocks noGrp="1"/>
          </p:cNvSpPr>
          <p:nvPr>
            <p:ph type="title" hasCustomPrompt="1"/>
          </p:nvPr>
        </p:nvSpPr>
        <p:spPr>
          <a:xfrm>
            <a:off x="1206500" y="698500"/>
            <a:ext cx="21971000" cy="1433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6" name="Body Level One…"/>
          <p:cNvSpPr txBox="1">
            <a:spLocks noGrp="1"/>
          </p:cNvSpPr>
          <p:nvPr>
            <p:ph type="body" idx="1" hasCustomPrompt="1"/>
          </p:nvPr>
        </p:nvSpPr>
        <p:spPr>
          <a:xfrm>
            <a:off x="1206500" y="2729993"/>
            <a:ext cx="21971000" cy="90097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7" name="Slide Number"/>
          <p:cNvSpPr txBox="1">
            <a:spLocks noGrp="1"/>
          </p:cNvSpPr>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defTabSz="584200">
              <a:defRPr sz="1800">
                <a:solidFill>
                  <a:srgbClr val="000000"/>
                </a:solidFill>
                <a:latin typeface="+mn-lt"/>
                <a:ea typeface="+mn-ea"/>
                <a:cs typeface="+mn-cs"/>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2438337" rtl="0" latinLnBrk="0">
        <a:lnSpc>
          <a:spcPct val="80000"/>
        </a:lnSpc>
        <a:spcBef>
          <a:spcPts val="0"/>
        </a:spcBef>
        <a:spcAft>
          <a:spcPts val="0"/>
        </a:spcAft>
        <a:buClrTx/>
        <a:buSzTx/>
        <a:buFontTx/>
        <a:buNone/>
        <a:tabLst/>
        <a:defRPr sz="8500" b="1" i="0" u="none" strike="noStrike" cap="none" spc="-200" baseline="0">
          <a:solidFill>
            <a:srgbClr val="000000"/>
          </a:solidFill>
          <a:uFillTx/>
          <a:latin typeface="+mn-lt"/>
          <a:ea typeface="+mn-ea"/>
          <a:cs typeface="+mn-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200" baseline="0">
          <a:solidFill>
            <a:srgbClr val="000000"/>
          </a:solidFill>
          <a:uFillTx/>
          <a:latin typeface="+mn-lt"/>
          <a:ea typeface="+mn-ea"/>
          <a:cs typeface="+mn-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200" baseline="0">
          <a:solidFill>
            <a:srgbClr val="000000"/>
          </a:solidFill>
          <a:uFillTx/>
          <a:latin typeface="+mn-lt"/>
          <a:ea typeface="+mn-ea"/>
          <a:cs typeface="+mn-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200" baseline="0">
          <a:solidFill>
            <a:srgbClr val="000000"/>
          </a:solidFill>
          <a:uFillTx/>
          <a:latin typeface="+mn-lt"/>
          <a:ea typeface="+mn-ea"/>
          <a:cs typeface="+mn-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200" baseline="0">
          <a:solidFill>
            <a:srgbClr val="000000"/>
          </a:solidFill>
          <a:uFillTx/>
          <a:latin typeface="+mn-lt"/>
          <a:ea typeface="+mn-ea"/>
          <a:cs typeface="+mn-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200" baseline="0">
          <a:solidFill>
            <a:srgbClr val="000000"/>
          </a:solidFill>
          <a:uFillTx/>
          <a:latin typeface="+mn-lt"/>
          <a:ea typeface="+mn-ea"/>
          <a:cs typeface="+mn-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200" baseline="0">
          <a:solidFill>
            <a:srgbClr val="000000"/>
          </a:solidFill>
          <a:uFillTx/>
          <a:latin typeface="+mn-lt"/>
          <a:ea typeface="+mn-ea"/>
          <a:cs typeface="+mn-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200" baseline="0">
          <a:solidFill>
            <a:srgbClr val="000000"/>
          </a:solidFill>
          <a:uFillTx/>
          <a:latin typeface="+mn-lt"/>
          <a:ea typeface="+mn-ea"/>
          <a:cs typeface="+mn-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200" baseline="0">
          <a:solidFill>
            <a:srgbClr val="000000"/>
          </a:solidFill>
          <a:uFillTx/>
          <a:latin typeface="+mn-lt"/>
          <a:ea typeface="+mn-ea"/>
          <a:cs typeface="+mn-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6nkKFmFOoOE?t=1440" TargetMode="External"/><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s://oit.colorado.edu/news/chatgpt-data-security-concerns"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AI, ChatGPT, and LLMs: Guidance for IBS Faculty, Researchers, and Students"/>
          <p:cNvSpPr txBox="1">
            <a:spLocks noGrp="1"/>
          </p:cNvSpPr>
          <p:nvPr>
            <p:ph type="body" sz="quarter" idx="1"/>
          </p:nvPr>
        </p:nvSpPr>
        <p:spPr>
          <a:xfrm>
            <a:off x="-75059" y="629038"/>
            <a:ext cx="24534118" cy="2361521"/>
          </a:xfrm>
          <a:prstGeom prst="rect">
            <a:avLst/>
          </a:prstGeom>
        </p:spPr>
        <p:txBody>
          <a:bodyPr/>
          <a:lstStyle>
            <a:lvl1pPr marL="0" indent="0" algn="ctr" defTabSz="1828750">
              <a:lnSpc>
                <a:spcPct val="108000"/>
              </a:lnSpc>
              <a:spcBef>
                <a:spcPts val="3200"/>
              </a:spcBef>
              <a:buSzTx/>
              <a:buNone/>
              <a:defRPr sz="6600" b="1"/>
            </a:lvl1pPr>
          </a:lstStyle>
          <a:p>
            <a:r>
              <a:t>AI, ChatGPT, and LLMs: Guidance for IBS Faculty, Researchers, and Students </a:t>
            </a:r>
          </a:p>
        </p:txBody>
      </p:sp>
      <p:sp>
        <p:nvSpPr>
          <p:cNvPr id="176" name="AI, ChatGPT, and LLMs: Guidance for IBS Faculty, Researchers, and Students"/>
          <p:cNvSpPr txBox="1"/>
          <p:nvPr/>
        </p:nvSpPr>
        <p:spPr>
          <a:xfrm>
            <a:off x="-75059" y="3335492"/>
            <a:ext cx="24534118" cy="14826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defTabSz="1389851">
              <a:lnSpc>
                <a:spcPct val="90000"/>
              </a:lnSpc>
              <a:spcBef>
                <a:spcPts val="2400"/>
              </a:spcBef>
              <a:defRPr sz="3500" b="1">
                <a:solidFill>
                  <a:srgbClr val="000000"/>
                </a:solidFill>
                <a:latin typeface="+mn-lt"/>
                <a:ea typeface="+mn-ea"/>
                <a:cs typeface="+mn-cs"/>
                <a:sym typeface="Helvetica Neue"/>
              </a:defRPr>
            </a:pPr>
            <a:r>
              <a:rPr lang="en-US" dirty="0"/>
              <a:t>Don Mather, Ph.D. student | Sociology</a:t>
            </a:r>
          </a:p>
          <a:p>
            <a:pPr defTabSz="1389851">
              <a:lnSpc>
                <a:spcPct val="90000"/>
              </a:lnSpc>
              <a:spcBef>
                <a:spcPts val="2400"/>
              </a:spcBef>
              <a:defRPr sz="3500" b="1">
                <a:solidFill>
                  <a:srgbClr val="000000"/>
                </a:solidFill>
                <a:latin typeface="+mn-lt"/>
                <a:ea typeface="+mn-ea"/>
                <a:cs typeface="+mn-cs"/>
                <a:sym typeface="Helvetica Neue"/>
              </a:defRPr>
            </a:pPr>
            <a:r>
              <a:rPr dirty="0"/>
              <a:t>Grant Matheny, Director of Information Technology | IBS</a:t>
            </a:r>
          </a:p>
        </p:txBody>
      </p:sp>
      <p:pic>
        <p:nvPicPr>
          <p:cNvPr id="174" name="Picture Placeholder 6" descr="A picture of two children, one riding on the other's back, in a sunny field at sunrise or sunset, backlit by the sun. Superimposed on top of them in white text is &quot;Advancing Knowledge Pursuing Solutions&quot;"/>
          <p:cNvPicPr>
            <a:picLocks noChangeAspect="1"/>
          </p:cNvPicPr>
          <p:nvPr/>
        </p:nvPicPr>
        <p:blipFill>
          <a:blip r:embed="rId3"/>
          <a:srcRect t="9550" b="25851"/>
          <a:stretch>
            <a:fillRect/>
          </a:stretch>
        </p:blipFill>
        <p:spPr>
          <a:xfrm>
            <a:off x="-19721" y="5163121"/>
            <a:ext cx="24607522" cy="699772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Contemporary issues in education"/>
          <p:cNvSpPr txBox="1">
            <a:spLocks noGrp="1"/>
          </p:cNvSpPr>
          <p:nvPr>
            <p:ph type="title"/>
          </p:nvPr>
        </p:nvSpPr>
        <p:spPr>
          <a:prstGeom prst="rect">
            <a:avLst/>
          </a:prstGeom>
        </p:spPr>
        <p:txBody>
          <a:bodyPr/>
          <a:lstStyle/>
          <a:p>
            <a:r>
              <a:t>Issues for Educators to Consider</a:t>
            </a:r>
          </a:p>
        </p:txBody>
      </p:sp>
      <p:sp>
        <p:nvSpPr>
          <p:cNvPr id="232" name="Student cheating and plagiarism…"/>
          <p:cNvSpPr txBox="1">
            <a:spLocks noGrp="1"/>
          </p:cNvSpPr>
          <p:nvPr>
            <p:ph type="body" sz="quarter" idx="1"/>
          </p:nvPr>
        </p:nvSpPr>
        <p:spPr>
          <a:xfrm>
            <a:off x="1206500" y="2729992"/>
            <a:ext cx="21971000" cy="2820542"/>
          </a:xfrm>
          <a:prstGeom prst="rect">
            <a:avLst/>
          </a:prstGeom>
        </p:spPr>
        <p:txBody>
          <a:bodyPr/>
          <a:lstStyle/>
          <a:p>
            <a:pPr marL="199504" indent="-199504"/>
            <a:r>
              <a:t>  Student cheating and plagiarism</a:t>
            </a:r>
            <a:endParaRPr spc="-48"/>
          </a:p>
          <a:p>
            <a:pPr marL="199504" indent="-199504"/>
            <a:r>
              <a:t>  Diane Sieber, Herbst Program for Engineering, Ethics &amp; Society, CU Boulder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32">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3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3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0"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Contemporary issues in education"/>
          <p:cNvSpPr txBox="1">
            <a:spLocks noGrp="1"/>
          </p:cNvSpPr>
          <p:nvPr>
            <p:ph type="title"/>
          </p:nvPr>
        </p:nvSpPr>
        <p:spPr>
          <a:prstGeom prst="rect">
            <a:avLst/>
          </a:prstGeom>
        </p:spPr>
        <p:txBody>
          <a:bodyPr/>
          <a:lstStyle/>
          <a:p>
            <a:r>
              <a:t>Issues for Educators to Consider</a:t>
            </a:r>
          </a:p>
        </p:txBody>
      </p:sp>
      <p:pic>
        <p:nvPicPr>
          <p:cNvPr id="237" name="Diane Siebler CU ChatGPT Clip.mp4" descr="A clip from "/>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4880273" y="2745153"/>
            <a:ext cx="14623453" cy="8225693"/>
          </a:xfrm>
          <a:prstGeom prst="rect">
            <a:avLst/>
          </a:prstGeom>
          <a:ln w="12700">
            <a:solidFill>
              <a:srgbClr val="000000"/>
            </a:solidFill>
            <a:miter lim="400000"/>
          </a:ln>
        </p:spPr>
      </p:pic>
      <p:sp>
        <p:nvSpPr>
          <p:cNvPr id="2" name="TextBox 1" descr="A clip of Diane Sieber, Herbst Professor at CU Boulder, answering a question in a panel discussion. Link in a later text box on this slide.">
            <a:extLst>
              <a:ext uri="{FF2B5EF4-FFF2-40B4-BE49-F238E27FC236}">
                <a16:creationId xmlns:a16="http://schemas.microsoft.com/office/drawing/2014/main" id="{4EAAC993-3AF8-7A0F-D706-1A3380D18DA5}"/>
              </a:ext>
            </a:extLst>
          </p:cNvPr>
          <p:cNvSpPr txBox="1"/>
          <p:nvPr/>
        </p:nvSpPr>
        <p:spPr>
          <a:xfrm>
            <a:off x="9159987" y="11348373"/>
            <a:ext cx="640399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dirty="0"/>
              <a:t>From </a:t>
            </a:r>
            <a:r>
              <a:rPr lang="en-US" dirty="0">
                <a:hlinkClick r:id="rId6"/>
              </a:rPr>
              <a:t>https://youtu.be/6nkKFmFOoOE?t=1440</a:t>
            </a:r>
            <a:endParaRPr kumimoji="0" lang="en-US" sz="2400" b="0" i="0" u="none" strike="noStrike" cap="none" spc="0" normalizeH="0" baseline="0" dirty="0">
              <a:ln>
                <a:noFill/>
              </a:ln>
              <a:solidFill>
                <a:srgbClr val="5E5E5E"/>
              </a:solidFill>
              <a:effectLst/>
              <a:uFillTx/>
              <a:latin typeface="+mj-lt"/>
              <a:ea typeface="+mj-ea"/>
              <a:cs typeface="+mj-cs"/>
              <a:sym typeface="Helvetica"/>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634" fill="hold"/>
                                        <p:tgtEl>
                                          <p:spTgt spid="23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2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237"/>
                </p:tgtEl>
              </p:cMediaNode>
            </p:video>
            <p:seq concurrent="1" prevAc="none" nextAc="seek">
              <p:cTn id="12" restart="whenNotActive" fill="hold" evtFilter="cancelBubble" nodeType="interactiveSeq">
                <p:stCondLst>
                  <p:cond evt="onClick" delay="0">
                    <p:tgtEl>
                      <p:spTgt spid="23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37"/>
                                        </p:tgtEl>
                                      </p:cBhvr>
                                    </p:cmd>
                                  </p:childTnLst>
                                </p:cTn>
                              </p:par>
                            </p:childTnLst>
                          </p:cTn>
                        </p:par>
                      </p:childTnLst>
                    </p:cTn>
                  </p:par>
                </p:childTnLst>
              </p:cTn>
              <p:nextCondLst>
                <p:cond evt="onClick" delay="0">
                  <p:tgtEl>
                    <p:spTgt spid="23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Text Placeholder 3"/>
          <p:cNvSpPr txBox="1">
            <a:spLocks noGrp="1"/>
          </p:cNvSpPr>
          <p:nvPr>
            <p:ph type="body" idx="1"/>
          </p:nvPr>
        </p:nvSpPr>
        <p:spPr>
          <a:xfrm>
            <a:off x="1206500" y="2729992"/>
            <a:ext cx="21971000" cy="9009782"/>
          </a:xfrm>
          <a:prstGeom prst="rect">
            <a:avLst/>
          </a:prstGeom>
        </p:spPr>
        <p:txBody>
          <a:bodyPr/>
          <a:lstStyle/>
          <a:p>
            <a:pPr marL="0" indent="0">
              <a:lnSpc>
                <a:spcPct val="120000"/>
              </a:lnSpc>
              <a:buSzTx/>
              <a:buNone/>
            </a:pPr>
            <a:r>
              <a:t>“While the tool may be able to provide quick and easy answers to questions, it does not build critical-thinking and problem-solving skills, which are essential for academic and lifelong success”  </a:t>
            </a:r>
          </a:p>
          <a:p>
            <a:pPr marL="901700" lvl="8" indent="-508000">
              <a:lnSpc>
                <a:spcPct val="120000"/>
              </a:lnSpc>
              <a:buSzTx/>
              <a:buNone/>
            </a:pPr>
            <a:r>
              <a:t>- Jenna Lyle, a spokesperson for the New York City Department of Education, in a statement to The Washington Post. </a:t>
            </a:r>
          </a:p>
          <a:p>
            <a:pPr marL="598515" indent="-598515">
              <a:lnSpc>
                <a:spcPct val="120000"/>
              </a:lnSpc>
              <a:buFont typeface="Arial"/>
            </a:pPr>
            <a:r>
              <a:t>Can AI-generated content be detected?</a:t>
            </a:r>
          </a:p>
        </p:txBody>
      </p:sp>
      <p:sp>
        <p:nvSpPr>
          <p:cNvPr id="242" name="Title 1"/>
          <p:cNvSpPr txBox="1">
            <a:spLocks noGrp="1"/>
          </p:cNvSpPr>
          <p:nvPr>
            <p:ph type="title"/>
          </p:nvPr>
        </p:nvSpPr>
        <p:spPr>
          <a:prstGeom prst="rect">
            <a:avLst/>
          </a:prstGeom>
        </p:spPr>
        <p:txBody>
          <a:bodyPr/>
          <a:lstStyle>
            <a:lvl1pPr>
              <a:lnSpc>
                <a:spcPct val="100000"/>
              </a:lnSpc>
            </a:lvl1pPr>
          </a:lstStyle>
          <a:p>
            <a:r>
              <a:t>Issues for Educators to Consider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41">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41">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241">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24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build="p" bldLvl="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enhancing user’s education…"/>
          <p:cNvSpPr txBox="1">
            <a:spLocks noGrp="1"/>
          </p:cNvSpPr>
          <p:nvPr>
            <p:ph type="body" idx="1"/>
          </p:nvPr>
        </p:nvSpPr>
        <p:spPr>
          <a:xfrm>
            <a:off x="1206500" y="2729992"/>
            <a:ext cx="21971000" cy="9009782"/>
          </a:xfrm>
          <a:prstGeom prst="rect">
            <a:avLst/>
          </a:prstGeom>
        </p:spPr>
        <p:txBody>
          <a:bodyPr/>
          <a:lstStyle/>
          <a:p>
            <a:pPr marL="199504" indent="-199504"/>
            <a:r>
              <a:t>  Enhancing user’s education </a:t>
            </a:r>
            <a:endParaRPr spc="-48"/>
          </a:p>
          <a:p>
            <a:pPr marL="199504" indent="-199504"/>
            <a:r>
              <a:t>  Improving student writing</a:t>
            </a:r>
            <a:endParaRPr spc="-48"/>
          </a:p>
          <a:p>
            <a:pPr marL="199504" indent="-199504"/>
            <a:r>
              <a:t>  Tutoring and assisting</a:t>
            </a:r>
            <a:endParaRPr spc="-48"/>
          </a:p>
          <a:p>
            <a:pPr marL="199504" indent="-199504"/>
            <a:r>
              <a:t>  Alternate ways to engage</a:t>
            </a:r>
          </a:p>
        </p:txBody>
      </p:sp>
      <p:sp>
        <p:nvSpPr>
          <p:cNvPr id="247" name="Contemporary issues in education"/>
          <p:cNvSpPr txBox="1">
            <a:spLocks noGrp="1"/>
          </p:cNvSpPr>
          <p:nvPr>
            <p:ph type="title"/>
          </p:nvPr>
        </p:nvSpPr>
        <p:spPr>
          <a:prstGeom prst="rect">
            <a:avLst/>
          </a:prstGeom>
        </p:spPr>
        <p:txBody>
          <a:bodyPr/>
          <a:lstStyle/>
          <a:p>
            <a:r>
              <a:t>Issues for Educators to Consider</a:t>
            </a:r>
          </a:p>
        </p:txBody>
      </p:sp>
      <p:pic>
        <p:nvPicPr>
          <p:cNvPr id="248" name="Screenshot 2023-08-21 at 12.51.33 PM.png" descr="An image of a zoom window on Mac. It contains three participants with pictures, Michael, Jamie, and Kiernan. There's an additional participant with no picture, named &quot;Jamie's Otter.ai&quot;. In the chat, which is visible in the lower right, Jamie's Otter.ai is chatting to Everyone &quot;You can see the live meeting notes here&quot; with a link to an otter.ai URL."/>
          <p:cNvPicPr>
            <a:picLocks noChangeAspect="1"/>
          </p:cNvPicPr>
          <p:nvPr/>
        </p:nvPicPr>
        <p:blipFill>
          <a:blip r:embed="rId3"/>
          <a:stretch>
            <a:fillRect/>
          </a:stretch>
        </p:blipFill>
        <p:spPr>
          <a:xfrm>
            <a:off x="11123262" y="3498749"/>
            <a:ext cx="11431931" cy="747226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4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4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4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4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2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build="p" bldLvl="5" animBg="1" advAuto="0"/>
      <p:bldP spid="248"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Screenshot 2023-08-18 at 3.11.30 PM.png" descr="A screenshot from a Georgetown University webpage titled &quot;ChatGPT and Artificial Intelligence Tools&quot; with subsections for &quot;Teaching with AI&quot;, &quot;Home&quot;, &quot;Assignments&quot;, &quot;Policies&quot;, and &quot;Resources by Topic&quot;. The currently highlighted section is &quot;Home&quot; and displays two sections of text. The first has no heading and says &quot;While our understanding of generative Artificial Intelligence (AI) tools--and how to integrate them in teaching--will continue to grow, the fundamental principles of effective assignment design remain intact. Peruse the resources below to learn how your course design can respond to the ubiquity of these technologies, including what policies to consider including in your syllabus.&quot; Below that is a &quot;Principles&quot; heading followed by the text &quot;These fundamental principles on teaching with AI can help guide your pedagogy and assignment design this fall:&quot; and then the screenshot ends."/>
          <p:cNvPicPr>
            <a:picLocks noChangeAspect="1"/>
          </p:cNvPicPr>
          <p:nvPr/>
        </p:nvPicPr>
        <p:blipFill>
          <a:blip r:embed="rId3"/>
          <a:stretch>
            <a:fillRect/>
          </a:stretch>
        </p:blipFill>
        <p:spPr>
          <a:xfrm>
            <a:off x="13269297" y="5697675"/>
            <a:ext cx="8891476" cy="5172410"/>
          </a:xfrm>
          <a:prstGeom prst="rect">
            <a:avLst/>
          </a:prstGeom>
          <a:ln w="12700">
            <a:miter lim="400000"/>
          </a:ln>
        </p:spPr>
      </p:pic>
      <p:pic>
        <p:nvPicPr>
          <p:cNvPr id="253" name="Screenshot 2023-08-18 at 3.00.58 PM.png" descr="An image of the logo for OWL, the Purdue Online Writing Lab. The O and the left side of the W have been stylized to look like the eye and eyebrow of a great-horned Owl."/>
          <p:cNvPicPr>
            <a:picLocks noChangeAspect="1"/>
          </p:cNvPicPr>
          <p:nvPr/>
        </p:nvPicPr>
        <p:blipFill>
          <a:blip r:embed="rId4"/>
          <a:stretch>
            <a:fillRect/>
          </a:stretch>
        </p:blipFill>
        <p:spPr>
          <a:xfrm>
            <a:off x="13952325" y="5285063"/>
            <a:ext cx="8049988" cy="4956189"/>
          </a:xfrm>
          <a:prstGeom prst="rect">
            <a:avLst/>
          </a:prstGeom>
          <a:ln w="12700">
            <a:miter lim="400000"/>
          </a:ln>
        </p:spPr>
      </p:pic>
      <p:sp>
        <p:nvSpPr>
          <p:cNvPr id="254" name="Title 2"/>
          <p:cNvSpPr txBox="1">
            <a:spLocks noGrp="1"/>
          </p:cNvSpPr>
          <p:nvPr>
            <p:ph type="title"/>
          </p:nvPr>
        </p:nvSpPr>
        <p:spPr>
          <a:prstGeom prst="rect">
            <a:avLst/>
          </a:prstGeom>
        </p:spPr>
        <p:txBody>
          <a:bodyPr/>
          <a:lstStyle/>
          <a:p>
            <a:r>
              <a:t>Issues for Educators to Consider</a:t>
            </a:r>
          </a:p>
        </p:txBody>
      </p:sp>
      <p:sp>
        <p:nvSpPr>
          <p:cNvPr id="255" name="assessing and grading…"/>
          <p:cNvSpPr txBox="1">
            <a:spLocks noGrp="1"/>
          </p:cNvSpPr>
          <p:nvPr>
            <p:ph type="body" idx="1"/>
          </p:nvPr>
        </p:nvSpPr>
        <p:spPr>
          <a:xfrm>
            <a:off x="1206500" y="2717292"/>
            <a:ext cx="21971000" cy="6355983"/>
          </a:xfrm>
          <a:prstGeom prst="rect">
            <a:avLst/>
          </a:prstGeom>
        </p:spPr>
        <p:txBody>
          <a:bodyPr/>
          <a:lstStyle/>
          <a:p>
            <a:pPr marL="199504" indent="-199504"/>
            <a:r>
              <a:rPr dirty="0"/>
              <a:t>  Assessing and grading</a:t>
            </a:r>
            <a:endParaRPr spc="-48" dirty="0"/>
          </a:p>
          <a:p>
            <a:pPr marL="199504" indent="-199504"/>
            <a:r>
              <a:rPr dirty="0"/>
              <a:t>  Writing course syllabi and designing assignments</a:t>
            </a:r>
            <a:endParaRPr spc="-48" dirty="0"/>
          </a:p>
          <a:p>
            <a:pPr marL="199504" indent="-199504"/>
            <a:r>
              <a:rPr dirty="0"/>
              <a:t>  Citing and referencing conventions</a:t>
            </a:r>
          </a:p>
          <a:p>
            <a:pPr marL="199503" indent="-199503">
              <a:defRPr sz="6200" b="1"/>
            </a:pPr>
            <a:r>
              <a:rPr dirty="0"/>
              <a:t> Access and Equity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55">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5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55">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25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p:tmAbs val="0"/>
                                  </p:iterate>
                                  <p:childTnLst>
                                    <p:set>
                                      <p:cBhvr>
                                        <p:cTn id="19" fill="hold"/>
                                        <p:tgtEl>
                                          <p:spTgt spid="255">
                                            <p:txEl>
                                              <p:pRg st="2" end="2"/>
                                            </p:txEl>
                                          </p:spTgt>
                                        </p:tgtEl>
                                        <p:attrNameLst>
                                          <p:attrName>style.visibility</p:attrName>
                                        </p:attrNameLst>
                                      </p:cBhvr>
                                      <p:to>
                                        <p:strVal val="visible"/>
                                      </p:to>
                                    </p:set>
                                  </p:childTnLst>
                                </p:cTn>
                              </p:par>
                            </p:childTnLst>
                          </p:cTn>
                        </p:par>
                        <p:par>
                          <p:cTn id="20" fill="hold">
                            <p:stCondLst>
                              <p:cond delay="0"/>
                            </p:stCondLst>
                            <p:childTnLst>
                              <p:par>
                                <p:cTn id="21" presetID="23" presetClass="exit" presetSubtype="32" fill="hold" grpId="1" nodeType="afterEffect">
                                  <p:stCondLst>
                                    <p:cond delay="0"/>
                                  </p:stCondLst>
                                  <p:iterate>
                                    <p:tmAbs val="0"/>
                                  </p:iterate>
                                  <p:childTnLst>
                                    <p:anim calcmode="lin" valueType="num">
                                      <p:cBhvr>
                                        <p:cTn id="22" dur="500" fill="hold"/>
                                        <p:tgtEl>
                                          <p:spTgt spid="252"/>
                                        </p:tgtEl>
                                        <p:attrNameLst>
                                          <p:attrName>ppt_w</p:attrName>
                                        </p:attrNameLst>
                                      </p:cBhvr>
                                      <p:tavLst>
                                        <p:tav tm="0">
                                          <p:val>
                                            <p:strVal val="ppt_w"/>
                                          </p:val>
                                        </p:tav>
                                        <p:tav tm="100000">
                                          <p:val>
                                            <p:fltVal val="0"/>
                                          </p:val>
                                        </p:tav>
                                      </p:tavLst>
                                    </p:anim>
                                    <p:anim calcmode="lin" valueType="num">
                                      <p:cBhvr>
                                        <p:cTn id="23" dur="500" fill="hold"/>
                                        <p:tgtEl>
                                          <p:spTgt spid="252"/>
                                        </p:tgtEl>
                                        <p:attrNameLst>
                                          <p:attrName>ppt_h</p:attrName>
                                        </p:attrNameLst>
                                      </p:cBhvr>
                                      <p:tavLst>
                                        <p:tav tm="0">
                                          <p:val>
                                            <p:strVal val="ppt_h"/>
                                          </p:val>
                                        </p:tav>
                                        <p:tav tm="100000">
                                          <p:val>
                                            <p:fltVal val="0"/>
                                          </p:val>
                                        </p:tav>
                                      </p:tavLst>
                                    </p:anim>
                                    <p:set>
                                      <p:cBhvr>
                                        <p:cTn id="24" fill="hold">
                                          <p:stCondLst>
                                            <p:cond delay="499"/>
                                          </p:stCondLst>
                                        </p:cTn>
                                        <p:tgtEl>
                                          <p:spTgt spid="252"/>
                                        </p:tgtEl>
                                        <p:attrNameLst>
                                          <p:attrName>style.visibility</p:attrName>
                                        </p:attrNameLst>
                                      </p:cBhvr>
                                      <p:to>
                                        <p:strVal val="hidden"/>
                                      </p:to>
                                    </p:set>
                                  </p:childTnLst>
                                </p:cTn>
                              </p:par>
                            </p:childTnLst>
                          </p:cTn>
                        </p:par>
                        <p:par>
                          <p:cTn id="25" fill="hold">
                            <p:stCondLst>
                              <p:cond delay="500"/>
                            </p:stCondLst>
                            <p:childTnLst>
                              <p:par>
                                <p:cTn id="26" presetID="1" presetClass="entr" presetSubtype="0" fill="hold" grpId="0" nodeType="afterEffect">
                                  <p:stCondLst>
                                    <p:cond delay="0"/>
                                  </p:stCondLst>
                                  <p:iterate>
                                    <p:tmAbs val="0"/>
                                  </p:iterate>
                                  <p:childTnLst>
                                    <p:set>
                                      <p:cBhvr>
                                        <p:cTn id="27" fill="hold"/>
                                        <p:tgtEl>
                                          <p:spTgt spid="25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3" presetClass="exit" presetSubtype="32" fill="hold" grpId="1" nodeType="clickEffect">
                                  <p:stCondLst>
                                    <p:cond delay="0"/>
                                  </p:stCondLst>
                                  <p:iterate>
                                    <p:tmAbs val="0"/>
                                  </p:iterate>
                                  <p:childTnLst>
                                    <p:anim calcmode="lin" valueType="num">
                                      <p:cBhvr>
                                        <p:cTn id="31" dur="500" fill="hold"/>
                                        <p:tgtEl>
                                          <p:spTgt spid="253"/>
                                        </p:tgtEl>
                                        <p:attrNameLst>
                                          <p:attrName>ppt_w</p:attrName>
                                        </p:attrNameLst>
                                      </p:cBhvr>
                                      <p:tavLst>
                                        <p:tav tm="0">
                                          <p:val>
                                            <p:strVal val="ppt_w"/>
                                          </p:val>
                                        </p:tav>
                                        <p:tav tm="100000">
                                          <p:val>
                                            <p:fltVal val="0"/>
                                          </p:val>
                                        </p:tav>
                                      </p:tavLst>
                                    </p:anim>
                                    <p:anim calcmode="lin" valueType="num">
                                      <p:cBhvr>
                                        <p:cTn id="32" dur="500" fill="hold"/>
                                        <p:tgtEl>
                                          <p:spTgt spid="253"/>
                                        </p:tgtEl>
                                        <p:attrNameLst>
                                          <p:attrName>ppt_h</p:attrName>
                                        </p:attrNameLst>
                                      </p:cBhvr>
                                      <p:tavLst>
                                        <p:tav tm="0">
                                          <p:val>
                                            <p:strVal val="ppt_h"/>
                                          </p:val>
                                        </p:tav>
                                        <p:tav tm="100000">
                                          <p:val>
                                            <p:fltVal val="0"/>
                                          </p:val>
                                        </p:tav>
                                      </p:tavLst>
                                    </p:anim>
                                    <p:set>
                                      <p:cBhvr>
                                        <p:cTn id="33" fill="hold">
                                          <p:stCondLst>
                                            <p:cond delay="499"/>
                                          </p:stCondLst>
                                        </p:cTn>
                                        <p:tgtEl>
                                          <p:spTgt spid="25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iterate>
                                    <p:tmAbs val="0"/>
                                  </p:iterate>
                                  <p:childTnLst>
                                    <p:set>
                                      <p:cBhvr>
                                        <p:cTn id="37" fill="hold"/>
                                        <p:tgtEl>
                                          <p:spTgt spid="2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animBg="1" advAuto="0"/>
      <p:bldP spid="252" grpId="1" animBg="1" advAuto="0"/>
      <p:bldP spid="253" grpId="0" animBg="1" advAuto="0"/>
      <p:bldP spid="253" grpId="1" animBg="1" advAuto="0"/>
      <p:bldP spid="255" grpId="0" build="p" bldLvl="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Title 1"/>
          <p:cNvSpPr txBox="1">
            <a:spLocks noGrp="1"/>
          </p:cNvSpPr>
          <p:nvPr>
            <p:ph type="title"/>
          </p:nvPr>
        </p:nvSpPr>
        <p:spPr>
          <a:prstGeom prst="rect">
            <a:avLst/>
          </a:prstGeom>
        </p:spPr>
        <p:txBody>
          <a:bodyPr/>
          <a:lstStyle/>
          <a:p>
            <a:r>
              <a:t>Issues for Researchers to Consider</a:t>
            </a:r>
          </a:p>
        </p:txBody>
      </p:sp>
      <p:sp>
        <p:nvSpPr>
          <p:cNvPr id="260" name="Text Placeholder 3"/>
          <p:cNvSpPr txBox="1">
            <a:spLocks noGrp="1"/>
          </p:cNvSpPr>
          <p:nvPr>
            <p:ph type="body" idx="1"/>
          </p:nvPr>
        </p:nvSpPr>
        <p:spPr>
          <a:xfrm>
            <a:off x="1206500" y="2729992"/>
            <a:ext cx="22523134" cy="6048257"/>
          </a:xfrm>
          <a:prstGeom prst="rect">
            <a:avLst/>
          </a:prstGeom>
        </p:spPr>
        <p:txBody>
          <a:bodyPr/>
          <a:lstStyle/>
          <a:p>
            <a:pPr marL="598515" indent="-598515">
              <a:buFont typeface="Arial"/>
            </a:pPr>
            <a:r>
              <a:t>Questions about methodology, validity, and reliability</a:t>
            </a:r>
            <a:endParaRPr spc="-86"/>
          </a:p>
          <a:p>
            <a:pPr marL="598515" indent="-598515">
              <a:buFont typeface="Arial"/>
              <a:defRPr spc="-100"/>
            </a:pPr>
            <a:r>
              <a:t>I</a:t>
            </a:r>
            <a:r>
              <a:rPr spc="0"/>
              <a:t>ncorporating AI-generated content</a:t>
            </a:r>
            <a:endParaRPr spc="-86"/>
          </a:p>
          <a:p>
            <a:pPr marL="598515" indent="-598515">
              <a:buFont typeface="Arial"/>
              <a:defRPr spc="-100"/>
            </a:pPr>
            <a:r>
              <a:t>C</a:t>
            </a:r>
            <a:r>
              <a:rPr spc="0"/>
              <a:t>opyright infringement and identifying copyright-protected content</a:t>
            </a:r>
            <a:endParaRPr spc="-86"/>
          </a:p>
          <a:p>
            <a:pPr marL="598515" indent="-598515">
              <a:buFont typeface="Arial"/>
              <a:defRPr spc="-100"/>
            </a:pPr>
            <a:r>
              <a:t>Ill-equipped for rigorous searching and numerical analyses</a:t>
            </a:r>
          </a:p>
          <a:p>
            <a:pPr marL="598515" indent="-598515">
              <a:buFont typeface="Arial"/>
              <a:defRPr sz="6200" b="1" spc="-200"/>
            </a:pPr>
            <a:r>
              <a:t>Bias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6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6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6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6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6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26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build="p" bldLvl="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Title 1"/>
          <p:cNvSpPr txBox="1">
            <a:spLocks noGrp="1"/>
          </p:cNvSpPr>
          <p:nvPr>
            <p:ph type="title"/>
          </p:nvPr>
        </p:nvSpPr>
        <p:spPr>
          <a:prstGeom prst="rect">
            <a:avLst/>
          </a:prstGeom>
        </p:spPr>
        <p:txBody>
          <a:bodyPr/>
          <a:lstStyle/>
          <a:p>
            <a:r>
              <a:t>Issues for Researchers to Consider</a:t>
            </a:r>
          </a:p>
        </p:txBody>
      </p:sp>
      <p:sp>
        <p:nvSpPr>
          <p:cNvPr id="265" name="Text Placeholder 3"/>
          <p:cNvSpPr txBox="1">
            <a:spLocks noGrp="1"/>
          </p:cNvSpPr>
          <p:nvPr>
            <p:ph type="body" idx="1"/>
          </p:nvPr>
        </p:nvSpPr>
        <p:spPr>
          <a:xfrm>
            <a:off x="1206500" y="2729992"/>
            <a:ext cx="21971000" cy="9009782"/>
          </a:xfrm>
          <a:prstGeom prst="rect">
            <a:avLst/>
          </a:prstGeom>
        </p:spPr>
        <p:txBody>
          <a:bodyPr/>
          <a:lstStyle/>
          <a:p>
            <a:pPr marL="598515" indent="-598515">
              <a:buFont typeface="Arial"/>
            </a:pPr>
            <a:r>
              <a:rPr dirty="0"/>
              <a:t>Consuming large amounts of information</a:t>
            </a:r>
            <a:endParaRPr spc="-86" dirty="0"/>
          </a:p>
          <a:p>
            <a:pPr marL="598515" indent="-598515">
              <a:buFont typeface="Arial"/>
            </a:pPr>
            <a:r>
              <a:rPr dirty="0"/>
              <a:t>Highly sophisticated text tool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65">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6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6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Where to find more information"/>
          <p:cNvSpPr txBox="1">
            <a:spLocks noGrp="1"/>
          </p:cNvSpPr>
          <p:nvPr>
            <p:ph type="title"/>
          </p:nvPr>
        </p:nvSpPr>
        <p:spPr>
          <a:prstGeom prst="rect">
            <a:avLst/>
          </a:prstGeom>
        </p:spPr>
        <p:txBody>
          <a:bodyPr/>
          <a:lstStyle/>
          <a:p>
            <a:r>
              <a:t>Where to find more information</a:t>
            </a:r>
          </a:p>
        </p:txBody>
      </p:sp>
      <p:sp>
        <p:nvSpPr>
          <p:cNvPr id="270" name="https://ibs.colorado.edu/large-language-models"/>
          <p:cNvSpPr txBox="1"/>
          <p:nvPr/>
        </p:nvSpPr>
        <p:spPr>
          <a:xfrm>
            <a:off x="3424730" y="6337300"/>
            <a:ext cx="17534540" cy="1041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6200">
                <a:solidFill>
                  <a:srgbClr val="000000"/>
                </a:solidFill>
              </a:defRPr>
            </a:lvl1pPr>
          </a:lstStyle>
          <a:p>
            <a:r>
              <a:t>https://ibs.colorado.edu/large-language-models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Title 1"/>
          <p:cNvSpPr txBox="1">
            <a:spLocks noGrp="1"/>
          </p:cNvSpPr>
          <p:nvPr>
            <p:ph type="title"/>
          </p:nvPr>
        </p:nvSpPr>
        <p:spPr>
          <a:prstGeom prst="rect">
            <a:avLst/>
          </a:prstGeom>
        </p:spPr>
        <p:txBody>
          <a:bodyPr/>
          <a:lstStyle/>
          <a:p>
            <a:r>
              <a:t>Closing Remarks</a:t>
            </a:r>
          </a:p>
        </p:txBody>
      </p:sp>
      <p:sp>
        <p:nvSpPr>
          <p:cNvPr id="275" name="Text Placeholder 3"/>
          <p:cNvSpPr txBox="1">
            <a:spLocks noGrp="1"/>
          </p:cNvSpPr>
          <p:nvPr>
            <p:ph type="body" idx="1"/>
          </p:nvPr>
        </p:nvSpPr>
        <p:spPr>
          <a:xfrm>
            <a:off x="1206500" y="2729992"/>
            <a:ext cx="21971000" cy="9009782"/>
          </a:xfrm>
          <a:prstGeom prst="rect">
            <a:avLst/>
          </a:prstGeom>
        </p:spPr>
        <p:txBody>
          <a:bodyPr/>
          <a:lstStyle/>
          <a:p>
            <a:pPr marL="598515" indent="-598515">
              <a:buFont typeface="Arial"/>
            </a:pPr>
            <a:r>
              <a:rPr dirty="0"/>
              <a:t>Predictions for the future</a:t>
            </a:r>
            <a:endParaRPr spc="-86" dirty="0"/>
          </a:p>
          <a:p>
            <a:pPr marL="598515" indent="-598515">
              <a:buFont typeface="Arial"/>
              <a:defRPr spc="-100"/>
            </a:pPr>
            <a:r>
              <a:rPr spc="-86" dirty="0"/>
              <a:t>Inevitability of integration and expanded uses</a:t>
            </a:r>
          </a:p>
          <a:p>
            <a:pPr marL="598515" indent="-598515">
              <a:buFont typeface="Arial"/>
              <a:defRPr spc="-100"/>
            </a:pPr>
            <a:r>
              <a:rPr spc="-86" dirty="0"/>
              <a:t>Continued issues with data integrity, transparency, </a:t>
            </a:r>
            <a:r>
              <a:rPr spc="-86" dirty="0" err="1"/>
              <a:t>authenticism</a:t>
            </a:r>
            <a:r>
              <a:rPr spc="-86" dirty="0"/>
              <a:t>, and ownership</a:t>
            </a:r>
          </a:p>
          <a:p>
            <a:pPr marL="598515" indent="-598515">
              <a:buFont typeface="Arial"/>
              <a:defRPr spc="-100"/>
            </a:pPr>
            <a:r>
              <a:rPr spc="-86" dirty="0"/>
              <a:t>Do LLMs create new knowledge?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75">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7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7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7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0"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Where to find more information"/>
          <p:cNvSpPr txBox="1">
            <a:spLocks noGrp="1"/>
          </p:cNvSpPr>
          <p:nvPr>
            <p:ph type="title"/>
          </p:nvPr>
        </p:nvSpPr>
        <p:spPr>
          <a:prstGeom prst="rect">
            <a:avLst/>
          </a:prstGeom>
        </p:spPr>
        <p:txBody>
          <a:bodyPr/>
          <a:lstStyle/>
          <a:p>
            <a:endParaRPr/>
          </a:p>
        </p:txBody>
      </p:sp>
      <p:sp>
        <p:nvSpPr>
          <p:cNvPr id="280" name="Q&amp;A | Demos"/>
          <p:cNvSpPr txBox="1"/>
          <p:nvPr/>
        </p:nvSpPr>
        <p:spPr>
          <a:xfrm>
            <a:off x="3424730" y="6329651"/>
            <a:ext cx="17534540" cy="1056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6200">
                <a:solidFill>
                  <a:srgbClr val="000000"/>
                </a:solidFill>
              </a:defRPr>
            </a:lvl1pPr>
          </a:lstStyle>
          <a:p>
            <a:r>
              <a:rPr lang="en-US" dirty="0"/>
              <a:t>Thanks</a:t>
            </a:r>
            <a:endParaRPr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Agenda"/>
          <p:cNvSpPr txBox="1">
            <a:spLocks noGrp="1"/>
          </p:cNvSpPr>
          <p:nvPr>
            <p:ph type="title"/>
          </p:nvPr>
        </p:nvSpPr>
        <p:spPr>
          <a:prstGeom prst="rect">
            <a:avLst/>
          </a:prstGeom>
        </p:spPr>
        <p:txBody>
          <a:bodyPr/>
          <a:lstStyle/>
          <a:p>
            <a:r>
              <a:t>Agenda</a:t>
            </a:r>
          </a:p>
        </p:txBody>
      </p:sp>
      <p:sp>
        <p:nvSpPr>
          <p:cNvPr id="181" name="Body Level One…"/>
          <p:cNvSpPr txBox="1">
            <a:spLocks noGrp="1"/>
          </p:cNvSpPr>
          <p:nvPr>
            <p:ph type="body" idx="1"/>
          </p:nvPr>
        </p:nvSpPr>
        <p:spPr>
          <a:xfrm>
            <a:off x="1206500" y="2729992"/>
            <a:ext cx="21971000" cy="9009782"/>
          </a:xfrm>
          <a:prstGeom prst="rect">
            <a:avLst/>
          </a:prstGeom>
        </p:spPr>
        <p:txBody>
          <a:bodyPr/>
          <a:lstStyle/>
          <a:p>
            <a:r>
              <a:rPr dirty="0"/>
              <a:t>What are LLMs and </a:t>
            </a:r>
            <a:r>
              <a:rPr dirty="0" err="1"/>
              <a:t>ChatGPT</a:t>
            </a:r>
            <a:r>
              <a:rPr dirty="0"/>
              <a:t>?</a:t>
            </a:r>
          </a:p>
          <a:p>
            <a:r>
              <a:rPr dirty="0"/>
              <a:t>How are others using LLMs like </a:t>
            </a:r>
            <a:r>
              <a:rPr dirty="0" err="1"/>
              <a:t>ChatGPT</a:t>
            </a:r>
            <a:r>
              <a:rPr dirty="0"/>
              <a:t>?</a:t>
            </a:r>
          </a:p>
          <a:p>
            <a:r>
              <a:rPr dirty="0"/>
              <a:t>Current limitations</a:t>
            </a:r>
          </a:p>
          <a:p>
            <a:r>
              <a:rPr dirty="0"/>
              <a:t>Issues people are talking about</a:t>
            </a:r>
          </a:p>
          <a:p>
            <a:r>
              <a:rPr dirty="0"/>
              <a:t>Issues for educators and researchers to consider</a:t>
            </a:r>
          </a:p>
          <a:p>
            <a:r>
              <a:rPr dirty="0"/>
              <a:t>Where to find out more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81">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8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8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8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8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18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18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build="p" bldLvl="5"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What are LLMs and what can they do?"/>
          <p:cNvSpPr txBox="1">
            <a:spLocks noGrp="1"/>
          </p:cNvSpPr>
          <p:nvPr>
            <p:ph type="title"/>
          </p:nvPr>
        </p:nvSpPr>
        <p:spPr>
          <a:prstGeom prst="rect">
            <a:avLst/>
          </a:prstGeom>
        </p:spPr>
        <p:txBody>
          <a:bodyPr/>
          <a:lstStyle/>
          <a:p>
            <a:r>
              <a:t>What are Large-Language Models?</a:t>
            </a:r>
          </a:p>
        </p:txBody>
      </p:sp>
      <p:sp>
        <p:nvSpPr>
          <p:cNvPr id="186" name="software that uses algorithms that analyze data on the internet to respond to user requests in human sounding ways…"/>
          <p:cNvSpPr txBox="1">
            <a:spLocks noGrp="1"/>
          </p:cNvSpPr>
          <p:nvPr>
            <p:ph type="body" idx="1"/>
          </p:nvPr>
        </p:nvSpPr>
        <p:spPr>
          <a:xfrm>
            <a:off x="1206500" y="2729992"/>
            <a:ext cx="21971000" cy="9009782"/>
          </a:xfrm>
          <a:prstGeom prst="rect">
            <a:avLst/>
          </a:prstGeom>
        </p:spPr>
        <p:txBody>
          <a:bodyPr/>
          <a:lstStyle/>
          <a:p>
            <a:r>
              <a:t>Software that uses algorithms that analyze texts published on the internet to respond to user requests in human sounding ways</a:t>
            </a:r>
          </a:p>
          <a:p>
            <a:r>
              <a:t>Predicts the next word in a sentence that best mimics humanlike conversation</a:t>
            </a:r>
          </a:p>
          <a:p>
            <a:r>
              <a:t>Reinforcement and self-supervised learning</a:t>
            </a:r>
          </a:p>
          <a:p>
            <a:r>
              <a:t>Rooted in technological advancements made in the 1950’s </a:t>
            </a:r>
          </a:p>
          <a:p>
            <a:r>
              <a:t>AI: artificial = yes, intelligent = no </a:t>
            </a:r>
          </a:p>
          <a:p>
            <a:r>
              <a:t>ChatGPT is just one LLM bot developed by the private firm OpenAI</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8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8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8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8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8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18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18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build="p" bldLvl="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How are others currently using LLMs like ChatGPT?"/>
          <p:cNvSpPr txBox="1">
            <a:spLocks noGrp="1"/>
          </p:cNvSpPr>
          <p:nvPr>
            <p:ph type="title"/>
          </p:nvPr>
        </p:nvSpPr>
        <p:spPr>
          <a:prstGeom prst="rect">
            <a:avLst/>
          </a:prstGeom>
        </p:spPr>
        <p:txBody>
          <a:bodyPr/>
          <a:lstStyle/>
          <a:p>
            <a:r>
              <a:t>How are others currently using ChatGPT?</a:t>
            </a:r>
          </a:p>
        </p:txBody>
      </p:sp>
      <p:sp>
        <p:nvSpPr>
          <p:cNvPr id="191" name="large-language models can generate novel…"/>
          <p:cNvSpPr txBox="1">
            <a:spLocks noGrp="1"/>
          </p:cNvSpPr>
          <p:nvPr>
            <p:ph type="body" idx="1"/>
          </p:nvPr>
        </p:nvSpPr>
        <p:spPr>
          <a:xfrm>
            <a:off x="1206500" y="2729992"/>
            <a:ext cx="21971000" cy="9009782"/>
          </a:xfrm>
          <a:prstGeom prst="rect">
            <a:avLst/>
          </a:prstGeom>
        </p:spPr>
        <p:txBody>
          <a:bodyPr/>
          <a:lstStyle/>
          <a:p>
            <a:pPr marL="199504" indent="-199504"/>
            <a:r>
              <a:t>  Explosion of new AI and LLM models currently under development</a:t>
            </a:r>
          </a:p>
          <a:p>
            <a:pPr marL="199504" lvl="5" indent="-199504"/>
            <a:r>
              <a:t>  Images (Midjourney)</a:t>
            </a:r>
          </a:p>
          <a:p>
            <a:pPr marL="0" lvl="3" indent="0">
              <a:buSzPct val="100000"/>
            </a:pPr>
            <a:r>
              <a:t>  Voices (Microsoft’s VALL-E)</a:t>
            </a:r>
          </a:p>
          <a:p>
            <a:pPr marL="0" lvl="3" indent="0">
              <a:buSzPct val="100000"/>
            </a:pPr>
            <a:r>
              <a:t>  Music (Amber)</a:t>
            </a:r>
          </a:p>
          <a:p>
            <a:pPr marL="0" lvl="3" indent="0">
              <a:buSzPct val="100000"/>
            </a:pPr>
            <a:r>
              <a:t>  Animation (Vyond)</a:t>
            </a:r>
          </a:p>
        </p:txBody>
      </p:sp>
      <p:pic>
        <p:nvPicPr>
          <p:cNvPr id="192" name="Screenshot 2023-08-18 at 1.03.11 PM.png" descr="An image of a building wrapped in raw beef, with the caption on a yellow background at the bottom saying &quot;The Empire Steak Building&quot;"/>
          <p:cNvPicPr>
            <a:picLocks noChangeAspect="1"/>
          </p:cNvPicPr>
          <p:nvPr/>
        </p:nvPicPr>
        <p:blipFill>
          <a:blip r:embed="rId3"/>
          <a:stretch>
            <a:fillRect/>
          </a:stretch>
        </p:blipFill>
        <p:spPr>
          <a:xfrm>
            <a:off x="14451967" y="3962743"/>
            <a:ext cx="7007063" cy="7361351"/>
          </a:xfrm>
          <a:prstGeom prst="rect">
            <a:avLst/>
          </a:prstGeom>
          <a:ln w="12700">
            <a:miter lim="400000"/>
          </a:ln>
        </p:spPr>
      </p:pic>
      <p:pic>
        <p:nvPicPr>
          <p:cNvPr id="193" name="Screenshot 2023-08-18 at 1.11.51 PM.png" descr="An image with a blurred background of a hand with nails painted deep red holding a wired stage microphone."/>
          <p:cNvPicPr>
            <a:picLocks noChangeAspect="1"/>
          </p:cNvPicPr>
          <p:nvPr/>
        </p:nvPicPr>
        <p:blipFill>
          <a:blip r:embed="rId4"/>
          <a:stretch>
            <a:fillRect/>
          </a:stretch>
        </p:blipFill>
        <p:spPr>
          <a:xfrm>
            <a:off x="14221696" y="5173267"/>
            <a:ext cx="7467602" cy="494030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1">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9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91">
                                            <p:txEl>
                                              <p:pRg st="1" end="1"/>
                                            </p:txEl>
                                          </p:spTgt>
                                        </p:tgtEl>
                                        <p:attrNameLst>
                                          <p:attrName>style.visibility</p:attrName>
                                        </p:attrNameLst>
                                      </p:cBhvr>
                                      <p:to>
                                        <p:strVal val="visible"/>
                                      </p:to>
                                    </p:set>
                                  </p:childTnLst>
                                </p:cTn>
                              </p:par>
                            </p:childTnLst>
                          </p:cTn>
                        </p:par>
                        <p:par>
                          <p:cTn id="13" fill="hold">
                            <p:stCondLst>
                              <p:cond delay="0"/>
                            </p:stCondLst>
                            <p:childTnLst>
                              <p:par>
                                <p:cTn id="14" presetID="23" presetClass="entr" presetSubtype="16" fill="hold" grpId="0" nodeType="afterEffect">
                                  <p:stCondLst>
                                    <p:cond delay="0"/>
                                  </p:stCondLst>
                                  <p:iterate>
                                    <p:tmAbs val="0"/>
                                  </p:iterate>
                                  <p:childTnLst>
                                    <p:set>
                                      <p:cBhvr>
                                        <p:cTn id="15" fill="hold"/>
                                        <p:tgtEl>
                                          <p:spTgt spid="192"/>
                                        </p:tgtEl>
                                        <p:attrNameLst>
                                          <p:attrName>style.visibility</p:attrName>
                                        </p:attrNameLst>
                                      </p:cBhvr>
                                      <p:to>
                                        <p:strVal val="visible"/>
                                      </p:to>
                                    </p:set>
                                    <p:anim calcmode="lin" valueType="num">
                                      <p:cBhvr>
                                        <p:cTn id="16" dur="500" fill="hold"/>
                                        <p:tgtEl>
                                          <p:spTgt spid="192"/>
                                        </p:tgtEl>
                                        <p:attrNameLst>
                                          <p:attrName>ppt_w</p:attrName>
                                        </p:attrNameLst>
                                      </p:cBhvr>
                                      <p:tavLst>
                                        <p:tav tm="0">
                                          <p:val>
                                            <p:fltVal val="0"/>
                                          </p:val>
                                        </p:tav>
                                        <p:tav tm="100000">
                                          <p:val>
                                            <p:strVal val="#ppt_w"/>
                                          </p:val>
                                        </p:tav>
                                      </p:tavLst>
                                    </p:anim>
                                    <p:anim calcmode="lin" valueType="num">
                                      <p:cBhvr>
                                        <p:cTn id="17" dur="500" fill="hold"/>
                                        <p:tgtEl>
                                          <p:spTgt spid="192"/>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p:tmAbs val="0"/>
                                  </p:iterate>
                                  <p:childTnLst>
                                    <p:set>
                                      <p:cBhvr>
                                        <p:cTn id="21" fill="hold"/>
                                        <p:tgtEl>
                                          <p:spTgt spid="191">
                                            <p:txEl>
                                              <p:pRg st="2" end="2"/>
                                            </p:txEl>
                                          </p:spTgt>
                                        </p:tgtEl>
                                        <p:attrNameLst>
                                          <p:attrName>style.visibility</p:attrName>
                                        </p:attrNameLst>
                                      </p:cBhvr>
                                      <p:to>
                                        <p:strVal val="visible"/>
                                      </p:to>
                                    </p:set>
                                  </p:childTnLst>
                                </p:cTn>
                              </p:par>
                            </p:childTnLst>
                          </p:cTn>
                        </p:par>
                        <p:par>
                          <p:cTn id="22" fill="hold">
                            <p:stCondLst>
                              <p:cond delay="0"/>
                            </p:stCondLst>
                            <p:childTnLst>
                              <p:par>
                                <p:cTn id="23" presetID="23" presetClass="exit" presetSubtype="32" fill="hold" grpId="1" nodeType="afterEffect">
                                  <p:stCondLst>
                                    <p:cond delay="0"/>
                                  </p:stCondLst>
                                  <p:iterate>
                                    <p:tmAbs val="0"/>
                                  </p:iterate>
                                  <p:childTnLst>
                                    <p:anim calcmode="lin" valueType="num">
                                      <p:cBhvr>
                                        <p:cTn id="24" dur="500" fill="hold"/>
                                        <p:tgtEl>
                                          <p:spTgt spid="192"/>
                                        </p:tgtEl>
                                        <p:attrNameLst>
                                          <p:attrName>ppt_w</p:attrName>
                                        </p:attrNameLst>
                                      </p:cBhvr>
                                      <p:tavLst>
                                        <p:tav tm="0">
                                          <p:val>
                                            <p:strVal val="ppt_w"/>
                                          </p:val>
                                        </p:tav>
                                        <p:tav tm="100000">
                                          <p:val>
                                            <p:fltVal val="0"/>
                                          </p:val>
                                        </p:tav>
                                      </p:tavLst>
                                    </p:anim>
                                    <p:anim calcmode="lin" valueType="num">
                                      <p:cBhvr>
                                        <p:cTn id="25" dur="500" fill="hold"/>
                                        <p:tgtEl>
                                          <p:spTgt spid="192"/>
                                        </p:tgtEl>
                                        <p:attrNameLst>
                                          <p:attrName>ppt_h</p:attrName>
                                        </p:attrNameLst>
                                      </p:cBhvr>
                                      <p:tavLst>
                                        <p:tav tm="0">
                                          <p:val>
                                            <p:strVal val="ppt_h"/>
                                          </p:val>
                                        </p:tav>
                                        <p:tav tm="100000">
                                          <p:val>
                                            <p:fltVal val="0"/>
                                          </p:val>
                                        </p:tav>
                                      </p:tavLst>
                                    </p:anim>
                                    <p:set>
                                      <p:cBhvr>
                                        <p:cTn id="26" fill="hold">
                                          <p:stCondLst>
                                            <p:cond delay="499"/>
                                          </p:stCondLst>
                                        </p:cTn>
                                        <p:tgtEl>
                                          <p:spTgt spid="19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191">
                                            <p:txEl>
                                              <p:pRg st="3" end="3"/>
                                            </p:txEl>
                                          </p:spTgt>
                                        </p:tgtEl>
                                        <p:attrNameLst>
                                          <p:attrName>style.visibility</p:attrName>
                                        </p:attrNameLst>
                                      </p:cBhvr>
                                      <p:to>
                                        <p:strVal val="visible"/>
                                      </p:to>
                                    </p:set>
                                  </p:childTnLst>
                                </p:cTn>
                              </p:par>
                            </p:childTnLst>
                          </p:cTn>
                        </p:par>
                        <p:par>
                          <p:cTn id="31" fill="hold">
                            <p:stCondLst>
                              <p:cond delay="0"/>
                            </p:stCondLst>
                            <p:childTnLst>
                              <p:par>
                                <p:cTn id="32" presetID="23" presetClass="entr" presetSubtype="16" fill="hold" grpId="0" nodeType="afterEffect">
                                  <p:stCondLst>
                                    <p:cond delay="0"/>
                                  </p:stCondLst>
                                  <p:iterate>
                                    <p:tmAbs val="0"/>
                                  </p:iterate>
                                  <p:childTnLst>
                                    <p:set>
                                      <p:cBhvr>
                                        <p:cTn id="33" fill="hold"/>
                                        <p:tgtEl>
                                          <p:spTgt spid="193"/>
                                        </p:tgtEl>
                                        <p:attrNameLst>
                                          <p:attrName>style.visibility</p:attrName>
                                        </p:attrNameLst>
                                      </p:cBhvr>
                                      <p:to>
                                        <p:strVal val="visible"/>
                                      </p:to>
                                    </p:set>
                                    <p:anim calcmode="lin" valueType="num">
                                      <p:cBhvr>
                                        <p:cTn id="34" dur="500" fill="hold"/>
                                        <p:tgtEl>
                                          <p:spTgt spid="193"/>
                                        </p:tgtEl>
                                        <p:attrNameLst>
                                          <p:attrName>ppt_w</p:attrName>
                                        </p:attrNameLst>
                                      </p:cBhvr>
                                      <p:tavLst>
                                        <p:tav tm="0">
                                          <p:val>
                                            <p:fltVal val="0"/>
                                          </p:val>
                                        </p:tav>
                                        <p:tav tm="100000">
                                          <p:val>
                                            <p:strVal val="#ppt_w"/>
                                          </p:val>
                                        </p:tav>
                                      </p:tavLst>
                                    </p:anim>
                                    <p:anim calcmode="lin" valueType="num">
                                      <p:cBhvr>
                                        <p:cTn id="35" dur="500" fill="hold"/>
                                        <p:tgtEl>
                                          <p:spTgt spid="193"/>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iterate>
                                    <p:tmAbs val="0"/>
                                  </p:iterate>
                                  <p:childTnLst>
                                    <p:set>
                                      <p:cBhvr>
                                        <p:cTn id="39" fill="hold"/>
                                        <p:tgtEl>
                                          <p:spTgt spid="1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build="p" bldLvl="5" animBg="1" advAuto="0"/>
      <p:bldP spid="192" grpId="0" animBg="1" advAuto="0"/>
      <p:bldP spid="192" grpId="1" animBg="1" advAuto="0"/>
      <p:bldP spid="193"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generating written content like song lyrics, TV scenes, and jokes…"/>
          <p:cNvSpPr txBox="1">
            <a:spLocks noGrp="1"/>
          </p:cNvSpPr>
          <p:nvPr>
            <p:ph type="body" idx="1"/>
          </p:nvPr>
        </p:nvSpPr>
        <p:spPr>
          <a:xfrm>
            <a:off x="1206500" y="2729992"/>
            <a:ext cx="21971000" cy="9009782"/>
          </a:xfrm>
          <a:prstGeom prst="rect">
            <a:avLst/>
          </a:prstGeom>
        </p:spPr>
        <p:txBody>
          <a:bodyPr/>
          <a:lstStyle/>
          <a:p>
            <a:pPr marL="174111" indent="-174111"/>
            <a:r>
              <a:t>  Song lyrics, TV scenes, and jokes </a:t>
            </a:r>
          </a:p>
          <a:p>
            <a:pPr marL="174111" indent="-174111"/>
            <a:r>
              <a:t>  Computer code</a:t>
            </a:r>
          </a:p>
          <a:p>
            <a:pPr marL="174111" indent="-174111"/>
            <a:r>
              <a:t>  Language translation</a:t>
            </a:r>
          </a:p>
          <a:p>
            <a:pPr marL="174111" indent="-174111"/>
            <a:r>
              <a:t>  Essays and answers to tests</a:t>
            </a:r>
          </a:p>
        </p:txBody>
      </p:sp>
      <p:sp>
        <p:nvSpPr>
          <p:cNvPr id="198" name="How are others currently using LLMs like ChatGPT?"/>
          <p:cNvSpPr txBox="1">
            <a:spLocks noGrp="1"/>
          </p:cNvSpPr>
          <p:nvPr>
            <p:ph type="title"/>
          </p:nvPr>
        </p:nvSpPr>
        <p:spPr>
          <a:prstGeom prst="rect">
            <a:avLst/>
          </a:prstGeom>
        </p:spPr>
        <p:txBody>
          <a:bodyPr/>
          <a:lstStyle>
            <a:lvl1pPr defTabSz="2243271">
              <a:defRPr spc="-300"/>
            </a:lvl1pPr>
          </a:lstStyle>
          <a:p>
            <a:r>
              <a:t>How are others currently using ChatGPT?</a:t>
            </a:r>
          </a:p>
        </p:txBody>
      </p:sp>
      <p:pic>
        <p:nvPicPr>
          <p:cNvPr id="199" name="Screenshot 2023-08-16 at 9.39.13 AM.png" descr="A picture of the rapper Eminem holding a microphone wearing a hoodie against a red background."/>
          <p:cNvPicPr>
            <a:picLocks noChangeAspect="1"/>
          </p:cNvPicPr>
          <p:nvPr/>
        </p:nvPicPr>
        <p:blipFill>
          <a:blip r:embed="rId3"/>
          <a:stretch>
            <a:fillRect/>
          </a:stretch>
        </p:blipFill>
        <p:spPr>
          <a:xfrm>
            <a:off x="12513771" y="2983550"/>
            <a:ext cx="9379923" cy="7167879"/>
          </a:xfrm>
          <a:prstGeom prst="rect">
            <a:avLst/>
          </a:prstGeom>
          <a:ln w="12700">
            <a:miter lim="400000"/>
          </a:ln>
        </p:spPr>
      </p:pic>
      <p:pic>
        <p:nvPicPr>
          <p:cNvPr id="200" name="Screenshot 2023-08-16 at 9.41.47 AM.png" descr="An image of the cast of the TV show &quot;The Office&quot; with the title of the show superimposed across the center in white text."/>
          <p:cNvPicPr>
            <a:picLocks noChangeAspect="1"/>
          </p:cNvPicPr>
          <p:nvPr/>
        </p:nvPicPr>
        <p:blipFill>
          <a:blip r:embed="rId4"/>
          <a:stretch>
            <a:fillRect/>
          </a:stretch>
        </p:blipFill>
        <p:spPr>
          <a:xfrm>
            <a:off x="11554072" y="4065427"/>
            <a:ext cx="11299320" cy="5585146"/>
          </a:xfrm>
          <a:prstGeom prst="rect">
            <a:avLst/>
          </a:prstGeom>
          <a:ln w="12700">
            <a:miter lim="400000"/>
          </a:ln>
        </p:spPr>
      </p:pic>
      <p:pic>
        <p:nvPicPr>
          <p:cNvPr id="201" name="Screenshot 2023-08-18 at 1.19.21 PM.png" descr="The logo of the Uniform Bar Examination, including large red capital letters &quot;UBE&quot; and two instances of the text &quot;Uniform Bar Examination&quot;"/>
          <p:cNvPicPr>
            <a:picLocks noChangeAspect="1"/>
          </p:cNvPicPr>
          <p:nvPr/>
        </p:nvPicPr>
        <p:blipFill>
          <a:blip r:embed="rId5"/>
          <a:stretch>
            <a:fillRect/>
          </a:stretch>
        </p:blipFill>
        <p:spPr>
          <a:xfrm>
            <a:off x="11423771" y="5826080"/>
            <a:ext cx="11559920" cy="1482819"/>
          </a:xfrm>
          <a:prstGeom prst="rect">
            <a:avLst/>
          </a:prstGeom>
          <a:ln w="12700">
            <a:miter lim="400000"/>
          </a:ln>
        </p:spPr>
      </p:pic>
      <p:pic>
        <p:nvPicPr>
          <p:cNvPr id="202" name="Screenshot 2023-08-18 at 1.35.10 PM.png" descr="An example of Python code showing two functions, one a calculate_sum function that takes variables a and b as arguments. Its &quot;docstring&quot; or description is &quot;Return the sum of two numbers.&quot; in triple quotes. It returns the variable A plus the variable B. The second is the Main function. It first generates a variable named &quot;result&quot; that uses the calculate_sum function with the arguments &quot;3&quot; and &quot;4&quot;. It then prints the result variable."/>
          <p:cNvPicPr>
            <a:picLocks noChangeAspect="1"/>
          </p:cNvPicPr>
          <p:nvPr/>
        </p:nvPicPr>
        <p:blipFill>
          <a:blip r:embed="rId6"/>
          <a:stretch>
            <a:fillRect/>
          </a:stretch>
        </p:blipFill>
        <p:spPr>
          <a:xfrm>
            <a:off x="12253993" y="4364708"/>
            <a:ext cx="9899477" cy="498658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7">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97">
                                            <p:txEl>
                                              <p:pRg st="0" end="0"/>
                                            </p:txEl>
                                          </p:spTgt>
                                        </p:tgtEl>
                                        <p:attrNameLst>
                                          <p:attrName>style.visibility</p:attrName>
                                        </p:attrNameLst>
                                      </p:cBhvr>
                                      <p:to>
                                        <p:strVal val="visible"/>
                                      </p:to>
                                    </p:set>
                                  </p:childTnLst>
                                </p:cTn>
                              </p:par>
                            </p:childTnLst>
                          </p:cTn>
                        </p:par>
                        <p:par>
                          <p:cTn id="9" fill="hold">
                            <p:stCondLst>
                              <p:cond delay="0"/>
                            </p:stCondLst>
                            <p:childTnLst>
                              <p:par>
                                <p:cTn id="10" presetID="10" presetClass="entr" fill="hold" grpId="0" nodeType="afterEffect">
                                  <p:stCondLst>
                                    <p:cond delay="0"/>
                                  </p:stCondLst>
                                  <p:iterate>
                                    <p:tmAbs val="0"/>
                                  </p:iterate>
                                  <p:childTnLst>
                                    <p:set>
                                      <p:cBhvr>
                                        <p:cTn id="11" fill="hold"/>
                                        <p:tgtEl>
                                          <p:spTgt spid="199"/>
                                        </p:tgtEl>
                                        <p:attrNameLst>
                                          <p:attrName>style.visibility</p:attrName>
                                        </p:attrNameLst>
                                      </p:cBhvr>
                                      <p:to>
                                        <p:strVal val="visible"/>
                                      </p:to>
                                    </p:set>
                                    <p:animEffect transition="in" filter="fade">
                                      <p:cBhvr>
                                        <p:cTn id="12" dur="500"/>
                                        <p:tgtEl>
                                          <p:spTgt spid="1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fill="hold" grpId="1" nodeType="clickEffect">
                                  <p:stCondLst>
                                    <p:cond delay="0"/>
                                  </p:stCondLst>
                                  <p:iterate>
                                    <p:tmAbs val="0"/>
                                  </p:iterate>
                                  <p:childTnLst>
                                    <p:animEffect transition="out" filter="fade">
                                      <p:cBhvr>
                                        <p:cTn id="16" dur="500" fill="hold"/>
                                        <p:tgtEl>
                                          <p:spTgt spid="199"/>
                                        </p:tgtEl>
                                      </p:cBhvr>
                                    </p:animEffect>
                                    <p:set>
                                      <p:cBhvr>
                                        <p:cTn id="17" fill="hold">
                                          <p:stCondLst>
                                            <p:cond delay="499"/>
                                          </p:stCondLst>
                                        </p:cTn>
                                        <p:tgtEl>
                                          <p:spTgt spid="199"/>
                                        </p:tgtEl>
                                        <p:attrNameLst>
                                          <p:attrName>style.visibility</p:attrName>
                                        </p:attrNameLst>
                                      </p:cBhvr>
                                      <p:to>
                                        <p:strVal val="hidden"/>
                                      </p:to>
                                    </p:set>
                                  </p:childTnLst>
                                </p:cTn>
                              </p:par>
                            </p:childTnLst>
                          </p:cTn>
                        </p:par>
                        <p:par>
                          <p:cTn id="18" fill="hold">
                            <p:stCondLst>
                              <p:cond delay="500"/>
                            </p:stCondLst>
                            <p:childTnLst>
                              <p:par>
                                <p:cTn id="19" presetID="10" presetClass="entr" fill="hold" grpId="0" nodeType="afterEffect">
                                  <p:stCondLst>
                                    <p:cond delay="0"/>
                                  </p:stCondLst>
                                  <p:iterate>
                                    <p:tmAbs val="0"/>
                                  </p:iterate>
                                  <p:childTnLst>
                                    <p:set>
                                      <p:cBhvr>
                                        <p:cTn id="20" fill="hold"/>
                                        <p:tgtEl>
                                          <p:spTgt spid="200"/>
                                        </p:tgtEl>
                                        <p:attrNameLst>
                                          <p:attrName>style.visibility</p:attrName>
                                        </p:attrNameLst>
                                      </p:cBhvr>
                                      <p:to>
                                        <p:strVal val="visible"/>
                                      </p:to>
                                    </p:set>
                                    <p:animEffect transition="in" filter="fade">
                                      <p:cBhvr>
                                        <p:cTn id="21" dur="500"/>
                                        <p:tgtEl>
                                          <p:spTgt spid="20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iterate>
                                    <p:tmAbs val="0"/>
                                  </p:iterate>
                                  <p:childTnLst>
                                    <p:set>
                                      <p:cBhvr>
                                        <p:cTn id="25" fill="hold"/>
                                        <p:tgtEl>
                                          <p:spTgt spid="197">
                                            <p:txEl>
                                              <p:pRg st="1" end="1"/>
                                            </p:txEl>
                                          </p:spTgt>
                                        </p:tgtEl>
                                        <p:attrNameLst>
                                          <p:attrName>style.visibility</p:attrName>
                                        </p:attrNameLst>
                                      </p:cBhvr>
                                      <p:to>
                                        <p:strVal val="visible"/>
                                      </p:to>
                                    </p:set>
                                  </p:childTnLst>
                                </p:cTn>
                              </p:par>
                            </p:childTnLst>
                          </p:cTn>
                        </p:par>
                        <p:par>
                          <p:cTn id="26" fill="hold">
                            <p:stCondLst>
                              <p:cond delay="0"/>
                            </p:stCondLst>
                            <p:childTnLst>
                              <p:par>
                                <p:cTn id="27" presetID="10" presetClass="exit" fill="hold" grpId="1" nodeType="afterEffect">
                                  <p:stCondLst>
                                    <p:cond delay="0"/>
                                  </p:stCondLst>
                                  <p:iterate>
                                    <p:tmAbs val="0"/>
                                  </p:iterate>
                                  <p:childTnLst>
                                    <p:animEffect transition="out" filter="fade">
                                      <p:cBhvr>
                                        <p:cTn id="28" dur="500" fill="hold"/>
                                        <p:tgtEl>
                                          <p:spTgt spid="200"/>
                                        </p:tgtEl>
                                      </p:cBhvr>
                                    </p:animEffect>
                                    <p:set>
                                      <p:cBhvr>
                                        <p:cTn id="29" fill="hold">
                                          <p:stCondLst>
                                            <p:cond delay="499"/>
                                          </p:stCondLst>
                                        </p:cTn>
                                        <p:tgtEl>
                                          <p:spTgt spid="200"/>
                                        </p:tgtEl>
                                        <p:attrNameLst>
                                          <p:attrName>style.visibility</p:attrName>
                                        </p:attrNameLst>
                                      </p:cBhvr>
                                      <p:to>
                                        <p:strVal val="hidden"/>
                                      </p:to>
                                    </p:set>
                                  </p:childTnLst>
                                </p:cTn>
                              </p:par>
                            </p:childTnLst>
                          </p:cTn>
                        </p:par>
                        <p:par>
                          <p:cTn id="30" fill="hold">
                            <p:stCondLst>
                              <p:cond delay="500"/>
                            </p:stCondLst>
                            <p:childTnLst>
                              <p:par>
                                <p:cTn id="31" presetID="1" presetClass="entr" presetSubtype="0" fill="hold" grpId="0" nodeType="afterEffect">
                                  <p:stCondLst>
                                    <p:cond delay="0"/>
                                  </p:stCondLst>
                                  <p:iterate>
                                    <p:tmAbs val="0"/>
                                  </p:iterate>
                                  <p:childTnLst>
                                    <p:set>
                                      <p:cBhvr>
                                        <p:cTn id="32" fill="hold"/>
                                        <p:tgtEl>
                                          <p:spTgt spid="20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p:tmAbs val="0"/>
                                  </p:iterate>
                                  <p:childTnLst>
                                    <p:set>
                                      <p:cBhvr>
                                        <p:cTn id="36" fill="hold"/>
                                        <p:tgtEl>
                                          <p:spTgt spid="197">
                                            <p:txEl>
                                              <p:pRg st="2" end="2"/>
                                            </p:txEl>
                                          </p:spTgt>
                                        </p:tgtEl>
                                        <p:attrNameLst>
                                          <p:attrName>style.visibility</p:attrName>
                                        </p:attrNameLst>
                                      </p:cBhvr>
                                      <p:to>
                                        <p:strVal val="visible"/>
                                      </p:to>
                                    </p:set>
                                  </p:childTnLst>
                                </p:cTn>
                              </p:par>
                            </p:childTnLst>
                          </p:cTn>
                        </p:par>
                        <p:par>
                          <p:cTn id="37" fill="hold">
                            <p:stCondLst>
                              <p:cond delay="0"/>
                            </p:stCondLst>
                            <p:childTnLst>
                              <p:par>
                                <p:cTn id="38" presetID="10" presetClass="exit" fill="hold" grpId="1" nodeType="afterEffect">
                                  <p:stCondLst>
                                    <p:cond delay="0"/>
                                  </p:stCondLst>
                                  <p:iterate>
                                    <p:tmAbs val="0"/>
                                  </p:iterate>
                                  <p:childTnLst>
                                    <p:animEffect transition="out" filter="fade">
                                      <p:cBhvr>
                                        <p:cTn id="39" dur="500" fill="hold"/>
                                        <p:tgtEl>
                                          <p:spTgt spid="202"/>
                                        </p:tgtEl>
                                      </p:cBhvr>
                                    </p:animEffect>
                                    <p:set>
                                      <p:cBhvr>
                                        <p:cTn id="40" fill="hold">
                                          <p:stCondLst>
                                            <p:cond delay="499"/>
                                          </p:stCondLst>
                                        </p:cTn>
                                        <p:tgtEl>
                                          <p:spTgt spid="20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iterate>
                                    <p:tmAbs val="0"/>
                                  </p:iterate>
                                  <p:childTnLst>
                                    <p:set>
                                      <p:cBhvr>
                                        <p:cTn id="44" fill="hold"/>
                                        <p:tgtEl>
                                          <p:spTgt spid="197">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iterate>
                                    <p:tmAbs val="0"/>
                                  </p:iterate>
                                  <p:childTnLst>
                                    <p:set>
                                      <p:cBhvr>
                                        <p:cTn id="48" fill="hold"/>
                                        <p:tgtEl>
                                          <p:spTgt spid="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build="p" bldLvl="5" animBg="1" advAuto="0"/>
      <p:bldP spid="199" grpId="0" animBg="1" advAuto="0"/>
      <p:bldP spid="199" grpId="1" animBg="1" advAuto="0"/>
      <p:bldP spid="200" grpId="0" animBg="1" advAuto="0"/>
      <p:bldP spid="200" grpId="1" animBg="1" advAuto="0"/>
      <p:bldP spid="201" grpId="0" animBg="1" advAuto="0"/>
      <p:bldP spid="202" grpId="0" animBg="1" advAuto="0"/>
      <p:bldP spid="202"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numerous examples in professional and everyday life…"/>
          <p:cNvSpPr txBox="1">
            <a:spLocks noGrp="1"/>
          </p:cNvSpPr>
          <p:nvPr>
            <p:ph type="body" idx="1"/>
          </p:nvPr>
        </p:nvSpPr>
        <p:spPr>
          <a:xfrm>
            <a:off x="1206500" y="2729992"/>
            <a:ext cx="21971000" cy="9009782"/>
          </a:xfrm>
          <a:prstGeom prst="rect">
            <a:avLst/>
          </a:prstGeom>
        </p:spPr>
        <p:txBody>
          <a:bodyPr/>
          <a:lstStyle/>
          <a:p>
            <a:pPr marL="1288304" lvl="3" indent="-163593" defTabSz="1999437">
              <a:spcBef>
                <a:spcPts val="3600"/>
              </a:spcBef>
              <a:buSzPct val="100000"/>
              <a:defRPr sz="4500"/>
            </a:pPr>
            <a:r>
              <a:t> Science, medicine, law </a:t>
            </a:r>
          </a:p>
          <a:p>
            <a:pPr marL="1288304" lvl="3" indent="-163593" defTabSz="1999437">
              <a:spcBef>
                <a:spcPts val="3600"/>
              </a:spcBef>
              <a:buSzPct val="100000"/>
              <a:defRPr sz="4500"/>
            </a:pPr>
            <a:r>
              <a:t> Employment</a:t>
            </a:r>
          </a:p>
          <a:p>
            <a:pPr marL="1288304" lvl="3" indent="-163593" defTabSz="1999437">
              <a:spcBef>
                <a:spcPts val="3600"/>
              </a:spcBef>
              <a:buSzPct val="100000"/>
              <a:defRPr sz="4500"/>
            </a:pPr>
            <a:r>
              <a:t> Academic writing and exams</a:t>
            </a:r>
          </a:p>
          <a:p>
            <a:pPr marL="1288304" lvl="3" indent="-163593" defTabSz="1999437">
              <a:spcBef>
                <a:spcPts val="3600"/>
              </a:spcBef>
              <a:buSzPct val="100000"/>
              <a:defRPr sz="4500"/>
            </a:pPr>
            <a:r>
              <a:t> Copy editor </a:t>
            </a:r>
          </a:p>
          <a:p>
            <a:pPr marL="1288304" lvl="3" indent="-163593" defTabSz="1999437">
              <a:spcBef>
                <a:spcPts val="3600"/>
              </a:spcBef>
              <a:buSzPct val="100000"/>
              <a:defRPr sz="4500"/>
            </a:pPr>
            <a:r>
              <a:t> Search engines</a:t>
            </a:r>
          </a:p>
          <a:p>
            <a:pPr marL="1288304" lvl="3" indent="-163593" defTabSz="1999437">
              <a:spcBef>
                <a:spcPts val="3600"/>
              </a:spcBef>
              <a:buSzPct val="100000"/>
              <a:defRPr sz="4500"/>
            </a:pPr>
            <a:r>
              <a:t> “Helper bots’ in Word and Excel</a:t>
            </a:r>
          </a:p>
          <a:p>
            <a:pPr marL="1288304" lvl="3" indent="-163593" defTabSz="1999437">
              <a:spcBef>
                <a:spcPts val="3600"/>
              </a:spcBef>
              <a:buSzPct val="100000"/>
              <a:defRPr sz="4500"/>
            </a:pPr>
            <a:r>
              <a:t>  Customer service </a:t>
            </a:r>
          </a:p>
        </p:txBody>
      </p:sp>
      <p:sp>
        <p:nvSpPr>
          <p:cNvPr id="207" name="How are others currently using LLMs like ChatGPT?"/>
          <p:cNvSpPr txBox="1">
            <a:spLocks noGrp="1"/>
          </p:cNvSpPr>
          <p:nvPr>
            <p:ph type="title"/>
          </p:nvPr>
        </p:nvSpPr>
        <p:spPr>
          <a:prstGeom prst="rect">
            <a:avLst/>
          </a:prstGeom>
        </p:spPr>
        <p:txBody>
          <a:bodyPr/>
          <a:lstStyle>
            <a:lvl1pPr defTabSz="2243271">
              <a:defRPr spc="-300"/>
            </a:lvl1pPr>
          </a:lstStyle>
          <a:p>
            <a:r>
              <a:t>How are others currently using ChatGPT?</a:t>
            </a:r>
          </a:p>
        </p:txBody>
      </p:sp>
      <p:pic>
        <p:nvPicPr>
          <p:cNvPr id="208" name="Screenshot 2023-08-18 at 1.28.28 PM.png" descr="The logos of Microsoft Excel, Word, and Powerpoint with arrows from the logo of ChatGPT pointing towards them. The name ChatGPT is next to its logo and Microsoft's logo is in the upper left corner. The whole image is on a gradient mint-green background."/>
          <p:cNvPicPr>
            <a:picLocks noChangeAspect="1"/>
          </p:cNvPicPr>
          <p:nvPr/>
        </p:nvPicPr>
        <p:blipFill>
          <a:blip r:embed="rId3"/>
          <a:stretch>
            <a:fillRect/>
          </a:stretch>
        </p:blipFill>
        <p:spPr>
          <a:xfrm>
            <a:off x="12767374" y="4479709"/>
            <a:ext cx="10004959" cy="5584164"/>
          </a:xfrm>
          <a:prstGeom prst="rect">
            <a:avLst/>
          </a:prstGeom>
          <a:ln w="12700">
            <a:miter lim="400000"/>
          </a:ln>
        </p:spPr>
      </p:pic>
      <p:pic>
        <p:nvPicPr>
          <p:cNvPr id="209" name="Screenshot 2023-08-18 at 1.31.00 PM.png" descr="An image of a conversation with a Support bot. The customer asks in a yellow speech balloon &quot;My installation code has expired. Could you help me with that?&quot; The Support bot responds in a white speech bubble, &quot;Sure, I can send you a new one.&quot; and then &quot;How would you like to receive a new installation code&quot; with blue iPhone style buttons below it for &quot;Email&quot; and &quot;SMS&quot;"/>
          <p:cNvPicPr>
            <a:picLocks noChangeAspect="1"/>
          </p:cNvPicPr>
          <p:nvPr/>
        </p:nvPicPr>
        <p:blipFill>
          <a:blip r:embed="rId4"/>
          <a:stretch>
            <a:fillRect/>
          </a:stretch>
        </p:blipFill>
        <p:spPr>
          <a:xfrm>
            <a:off x="14244294" y="3254269"/>
            <a:ext cx="7051118" cy="720746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iterate>
                                    <p:tmAbs val="0"/>
                                  </p:iterate>
                                  <p:childTnLst>
                                    <p:set>
                                      <p:cBhvr>
                                        <p:cTn id="10" fill="hold"/>
                                        <p:tgtEl>
                                          <p:spTgt spid="208"/>
                                        </p:tgtEl>
                                        <p:attrNameLst>
                                          <p:attrName>style.visibility</p:attrName>
                                        </p:attrNameLst>
                                      </p:cBhvr>
                                      <p:to>
                                        <p:strVal val="visible"/>
                                      </p:to>
                                    </p:set>
                                    <p:anim calcmode="lin" valueType="num">
                                      <p:cBhvr>
                                        <p:cTn id="11" dur="500" fill="hold"/>
                                        <p:tgtEl>
                                          <p:spTgt spid="208"/>
                                        </p:tgtEl>
                                        <p:attrNameLst>
                                          <p:attrName>ppt_w</p:attrName>
                                        </p:attrNameLst>
                                      </p:cBhvr>
                                      <p:tavLst>
                                        <p:tav tm="0">
                                          <p:val>
                                            <p:fltVal val="0"/>
                                          </p:val>
                                        </p:tav>
                                        <p:tav tm="100000">
                                          <p:val>
                                            <p:strVal val="#ppt_w"/>
                                          </p:val>
                                        </p:tav>
                                      </p:tavLst>
                                    </p:anim>
                                    <p:anim calcmode="lin" valueType="num">
                                      <p:cBhvr>
                                        <p:cTn id="12" dur="500" fill="hold"/>
                                        <p:tgtEl>
                                          <p:spTgt spid="208"/>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xit" presetSubtype="32" fill="hold" grpId="1" nodeType="clickEffect">
                                  <p:stCondLst>
                                    <p:cond delay="0"/>
                                  </p:stCondLst>
                                  <p:iterate>
                                    <p:tmAbs val="0"/>
                                  </p:iterate>
                                  <p:childTnLst>
                                    <p:anim calcmode="lin" valueType="num">
                                      <p:cBhvr>
                                        <p:cTn id="16" dur="500" fill="hold"/>
                                        <p:tgtEl>
                                          <p:spTgt spid="208"/>
                                        </p:tgtEl>
                                        <p:attrNameLst>
                                          <p:attrName>ppt_w</p:attrName>
                                        </p:attrNameLst>
                                      </p:cBhvr>
                                      <p:tavLst>
                                        <p:tav tm="0">
                                          <p:val>
                                            <p:strVal val="ppt_w"/>
                                          </p:val>
                                        </p:tav>
                                        <p:tav tm="100000">
                                          <p:val>
                                            <p:fltVal val="0"/>
                                          </p:val>
                                        </p:tav>
                                      </p:tavLst>
                                    </p:anim>
                                    <p:anim calcmode="lin" valueType="num">
                                      <p:cBhvr>
                                        <p:cTn id="17" dur="500" fill="hold"/>
                                        <p:tgtEl>
                                          <p:spTgt spid="208"/>
                                        </p:tgtEl>
                                        <p:attrNameLst>
                                          <p:attrName>ppt_h</p:attrName>
                                        </p:attrNameLst>
                                      </p:cBhvr>
                                      <p:tavLst>
                                        <p:tav tm="0">
                                          <p:val>
                                            <p:strVal val="ppt_h"/>
                                          </p:val>
                                        </p:tav>
                                        <p:tav tm="100000">
                                          <p:val>
                                            <p:fltVal val="0"/>
                                          </p:val>
                                        </p:tav>
                                      </p:tavLst>
                                    </p:anim>
                                    <p:set>
                                      <p:cBhvr>
                                        <p:cTn id="18" fill="hold">
                                          <p:stCondLst>
                                            <p:cond delay="499"/>
                                          </p:stCondLst>
                                        </p:cTn>
                                        <p:tgtEl>
                                          <p:spTgt spid="20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iterate>
                                    <p:tmAbs val="0"/>
                                  </p:iterate>
                                  <p:childTnLst>
                                    <p:set>
                                      <p:cBhvr>
                                        <p:cTn id="22" fill="hold"/>
                                        <p:tgtEl>
                                          <p:spTgt spid="209"/>
                                        </p:tgtEl>
                                        <p:attrNameLst>
                                          <p:attrName>style.visibility</p:attrName>
                                        </p:attrNameLst>
                                      </p:cBhvr>
                                      <p:to>
                                        <p:strVal val="visible"/>
                                      </p:to>
                                    </p:set>
                                    <p:anim calcmode="lin" valueType="num">
                                      <p:cBhvr>
                                        <p:cTn id="23" dur="500" fill="hold"/>
                                        <p:tgtEl>
                                          <p:spTgt spid="209"/>
                                        </p:tgtEl>
                                        <p:attrNameLst>
                                          <p:attrName>ppt_w</p:attrName>
                                        </p:attrNameLst>
                                      </p:cBhvr>
                                      <p:tavLst>
                                        <p:tav tm="0">
                                          <p:val>
                                            <p:fltVal val="0"/>
                                          </p:val>
                                        </p:tav>
                                        <p:tav tm="100000">
                                          <p:val>
                                            <p:strVal val="#ppt_w"/>
                                          </p:val>
                                        </p:tav>
                                      </p:tavLst>
                                    </p:anim>
                                    <p:anim calcmode="lin" valueType="num">
                                      <p:cBhvr>
                                        <p:cTn id="24" dur="500" fill="hold"/>
                                        <p:tgtEl>
                                          <p:spTgt spid="2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animBg="1" advAuto="0"/>
      <p:bldP spid="208" grpId="0" animBg="1" advAuto="0"/>
      <p:bldP spid="208" grpId="1" animBg="1" advAuto="0"/>
      <p:bldP spid="209"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What are some of ChatGPT’s current limitations?"/>
          <p:cNvSpPr txBox="1">
            <a:spLocks noGrp="1"/>
          </p:cNvSpPr>
          <p:nvPr>
            <p:ph type="title"/>
          </p:nvPr>
        </p:nvSpPr>
        <p:spPr>
          <a:xfrm>
            <a:off x="1206500" y="698497"/>
            <a:ext cx="21971000" cy="1359349"/>
          </a:xfrm>
          <a:prstGeom prst="rect">
            <a:avLst/>
          </a:prstGeom>
        </p:spPr>
        <p:txBody>
          <a:bodyPr/>
          <a:lstStyle>
            <a:lvl1pPr defTabSz="2413954">
              <a:defRPr sz="7700"/>
            </a:lvl1pPr>
          </a:lstStyle>
          <a:p>
            <a:r>
              <a:t>What are some of ChatGPT’s current limitations?</a:t>
            </a:r>
          </a:p>
        </p:txBody>
      </p:sp>
      <p:sp>
        <p:nvSpPr>
          <p:cNvPr id="214" name="cannot access the internet directly…"/>
          <p:cNvSpPr txBox="1">
            <a:spLocks noGrp="1"/>
          </p:cNvSpPr>
          <p:nvPr>
            <p:ph type="body" idx="1"/>
          </p:nvPr>
        </p:nvSpPr>
        <p:spPr>
          <a:xfrm>
            <a:off x="1206500" y="2729992"/>
            <a:ext cx="21971000" cy="9009782"/>
          </a:xfrm>
          <a:prstGeom prst="rect">
            <a:avLst/>
          </a:prstGeom>
        </p:spPr>
        <p:txBody>
          <a:bodyPr/>
          <a:lstStyle/>
          <a:p>
            <a:pPr marL="199504" indent="-199504"/>
            <a:r>
              <a:t> Cannot access the internet directly  </a:t>
            </a:r>
            <a:endParaRPr spc="-48"/>
          </a:p>
          <a:p>
            <a:pPr marL="199504" indent="-199504"/>
            <a:r>
              <a:t> Limited to information published to the internet prior to 2021</a:t>
            </a:r>
            <a:endParaRPr spc="-48"/>
          </a:p>
          <a:p>
            <a:pPr marL="199504" indent="-199504"/>
            <a:r>
              <a:t> Cannot critically evaluate sources of information</a:t>
            </a:r>
          </a:p>
          <a:p>
            <a:pPr marL="199504" indent="-199504"/>
            <a:r>
              <a:t> Cannot discern truth or facts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14">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1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1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1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Picture 7" descr="A picture from a publication, with the heading &quot;ELECTIONS&quot; in small red text. The headline in bold black is &quot;DeSantis PAC uses AI-generated Trump voice in ad attacking ex-president&quot; and the subtitle is &quot;The spot illustrates the new frontiers in political advertising.&quot; Below that is a picture from a Ron DeSantis rally, looking at the candidate from behind a crowd. Behind him and filling the background is a giant USA flag. In the foreground is a crowd. Two hands are holding two separate &quot;DeSantis for president&quot; signs with a stylized USA flag on them."/>
          <p:cNvPicPr>
            <a:picLocks noChangeAspect="1"/>
          </p:cNvPicPr>
          <p:nvPr/>
        </p:nvPicPr>
        <p:blipFill>
          <a:blip r:embed="rId3"/>
          <a:srcRect b="8443"/>
          <a:stretch>
            <a:fillRect/>
          </a:stretch>
        </p:blipFill>
        <p:spPr>
          <a:xfrm>
            <a:off x="10596384" y="3814736"/>
            <a:ext cx="9913916" cy="7291922"/>
          </a:xfrm>
          <a:prstGeom prst="rect">
            <a:avLst/>
          </a:prstGeom>
          <a:ln w="12700">
            <a:miter lim="400000"/>
          </a:ln>
        </p:spPr>
      </p:pic>
      <p:pic>
        <p:nvPicPr>
          <p:cNvPr id="219" name="Picture 5" descr="An AI-Generated image of Pope Francis wearing a puffy white coat."/>
          <p:cNvPicPr>
            <a:picLocks noChangeAspect="1"/>
          </p:cNvPicPr>
          <p:nvPr/>
        </p:nvPicPr>
        <p:blipFill>
          <a:blip r:embed="rId4"/>
          <a:stretch>
            <a:fillRect/>
          </a:stretch>
        </p:blipFill>
        <p:spPr>
          <a:xfrm>
            <a:off x="10797403" y="4108074"/>
            <a:ext cx="9511898" cy="6705111"/>
          </a:xfrm>
          <a:prstGeom prst="rect">
            <a:avLst/>
          </a:prstGeom>
          <a:ln w="12700">
            <a:miter lim="400000"/>
          </a:ln>
        </p:spPr>
      </p:pic>
      <p:sp>
        <p:nvSpPr>
          <p:cNvPr id="220" name="broad misconceptions of the technology and its capabilities…"/>
          <p:cNvSpPr txBox="1">
            <a:spLocks noGrp="1"/>
          </p:cNvSpPr>
          <p:nvPr>
            <p:ph type="body" idx="1"/>
          </p:nvPr>
        </p:nvSpPr>
        <p:spPr>
          <a:xfrm>
            <a:off x="1206500" y="2729992"/>
            <a:ext cx="17211676" cy="9009782"/>
          </a:xfrm>
          <a:prstGeom prst="rect">
            <a:avLst/>
          </a:prstGeom>
        </p:spPr>
        <p:txBody>
          <a:bodyPr/>
          <a:lstStyle/>
          <a:p>
            <a:pPr marL="199504" indent="-199504"/>
            <a:r>
              <a:rPr dirty="0"/>
              <a:t>  Broad misconceptions of the technology and its capabilities </a:t>
            </a:r>
            <a:endParaRPr spc="-48" dirty="0"/>
          </a:p>
          <a:p>
            <a:pPr marL="199504" indent="-199504"/>
            <a:r>
              <a:rPr dirty="0"/>
              <a:t>  Displacements, disruptions</a:t>
            </a:r>
            <a:endParaRPr spc="-48" dirty="0"/>
          </a:p>
          <a:p>
            <a:pPr marL="199504" indent="-199504"/>
            <a:r>
              <a:rPr dirty="0"/>
              <a:t>  Disinformation</a:t>
            </a:r>
            <a:endParaRPr spc="-48" dirty="0"/>
          </a:p>
          <a:p>
            <a:pPr marL="199504" indent="-199504"/>
            <a:r>
              <a:rPr dirty="0"/>
              <a:t>  Deepfakes and spam</a:t>
            </a:r>
            <a:endParaRPr spc="-48" dirty="0"/>
          </a:p>
          <a:p>
            <a:pPr marL="199504" indent="-199504"/>
            <a:r>
              <a:rPr dirty="0"/>
              <a:t>  Propaganda</a:t>
            </a:r>
            <a:endParaRPr spc="-48" dirty="0"/>
          </a:p>
          <a:p>
            <a:pPr marL="199504" indent="-199504"/>
            <a:r>
              <a:rPr dirty="0"/>
              <a:t>  Harmful content, biases, and stereotypes</a:t>
            </a:r>
            <a:endParaRPr spc="-48" dirty="0"/>
          </a:p>
          <a:p>
            <a:pPr marL="199504" indent="-199504"/>
            <a:r>
              <a:rPr dirty="0"/>
              <a:t>  Factuality and truthfulness </a:t>
            </a:r>
          </a:p>
        </p:txBody>
      </p:sp>
      <p:sp>
        <p:nvSpPr>
          <p:cNvPr id="221" name="Contemporary issues with ChatGPT"/>
          <p:cNvSpPr txBox="1">
            <a:spLocks noGrp="1"/>
          </p:cNvSpPr>
          <p:nvPr>
            <p:ph type="title"/>
          </p:nvPr>
        </p:nvSpPr>
        <p:spPr>
          <a:prstGeom prst="rect">
            <a:avLst/>
          </a:prstGeom>
        </p:spPr>
        <p:txBody>
          <a:bodyPr/>
          <a:lstStyle/>
          <a:p>
            <a:r>
              <a:t>ChatGPT in the News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2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2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2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2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20">
                                            <p:txEl>
                                              <p:pRg st="3" end="3"/>
                                            </p:txEl>
                                          </p:spTgt>
                                        </p:tgtEl>
                                        <p:attrNameLst>
                                          <p:attrName>style.visibility</p:attrName>
                                        </p:attrNameLst>
                                      </p:cBhvr>
                                      <p:to>
                                        <p:strVal val="visible"/>
                                      </p:to>
                                    </p:set>
                                  </p:childTnLst>
                                </p:cTn>
                              </p:par>
                            </p:childTnLst>
                          </p:cTn>
                        </p:par>
                        <p:par>
                          <p:cTn id="21" fill="hold">
                            <p:stCondLst>
                              <p:cond delay="0"/>
                            </p:stCondLst>
                            <p:childTnLst>
                              <p:par>
                                <p:cTn id="22" presetID="10" presetClass="entr" fill="hold" grpId="0" nodeType="afterEffect">
                                  <p:stCondLst>
                                    <p:cond delay="500"/>
                                  </p:stCondLst>
                                  <p:iterate>
                                    <p:tmAbs val="0"/>
                                  </p:iterate>
                                  <p:childTnLst>
                                    <p:set>
                                      <p:cBhvr>
                                        <p:cTn id="23" fill="hold"/>
                                        <p:tgtEl>
                                          <p:spTgt spid="219"/>
                                        </p:tgtEl>
                                        <p:attrNameLst>
                                          <p:attrName>style.visibility</p:attrName>
                                        </p:attrNameLst>
                                      </p:cBhvr>
                                      <p:to>
                                        <p:strVal val="visible"/>
                                      </p:to>
                                    </p:set>
                                    <p:animEffect transition="in" filter="fade">
                                      <p:cBhvr>
                                        <p:cTn id="24" dur="1000"/>
                                        <p:tgtEl>
                                          <p:spTgt spid="21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220">
                                            <p:txEl>
                                              <p:pRg st="4" end="4"/>
                                            </p:txEl>
                                          </p:spTgt>
                                        </p:tgtEl>
                                        <p:attrNameLst>
                                          <p:attrName>style.visibility</p:attrName>
                                        </p:attrNameLst>
                                      </p:cBhvr>
                                      <p:to>
                                        <p:strVal val="visible"/>
                                      </p:to>
                                    </p:set>
                                  </p:childTnLst>
                                </p:cTn>
                              </p:par>
                            </p:childTnLst>
                          </p:cTn>
                        </p:par>
                        <p:par>
                          <p:cTn id="29" fill="hold">
                            <p:stCondLst>
                              <p:cond delay="0"/>
                            </p:stCondLst>
                            <p:childTnLst>
                              <p:par>
                                <p:cTn id="30" presetID="10" presetClass="exit" fill="hold" grpId="1" nodeType="afterEffect">
                                  <p:stCondLst>
                                    <p:cond delay="0"/>
                                  </p:stCondLst>
                                  <p:iterate>
                                    <p:tmAbs val="0"/>
                                  </p:iterate>
                                  <p:childTnLst>
                                    <p:animEffect transition="out" filter="fade">
                                      <p:cBhvr>
                                        <p:cTn id="31" dur="500" fill="hold"/>
                                        <p:tgtEl>
                                          <p:spTgt spid="219"/>
                                        </p:tgtEl>
                                      </p:cBhvr>
                                    </p:animEffect>
                                    <p:set>
                                      <p:cBhvr>
                                        <p:cTn id="32" fill="hold">
                                          <p:stCondLst>
                                            <p:cond delay="499"/>
                                          </p:stCondLst>
                                        </p:cTn>
                                        <p:tgtEl>
                                          <p:spTgt spid="219"/>
                                        </p:tgtEl>
                                        <p:attrNameLst>
                                          <p:attrName>style.visibility</p:attrName>
                                        </p:attrNameLst>
                                      </p:cBhvr>
                                      <p:to>
                                        <p:strVal val="hidden"/>
                                      </p:to>
                                    </p:set>
                                  </p:childTnLst>
                                </p:cTn>
                              </p:par>
                            </p:childTnLst>
                          </p:cTn>
                        </p:par>
                        <p:par>
                          <p:cTn id="33" fill="hold">
                            <p:stCondLst>
                              <p:cond delay="500"/>
                            </p:stCondLst>
                            <p:childTnLst>
                              <p:par>
                                <p:cTn id="34" presetID="1" presetClass="entr" presetSubtype="0" fill="hold" grpId="0" nodeType="afterEffect">
                                  <p:stCondLst>
                                    <p:cond delay="500"/>
                                  </p:stCondLst>
                                  <p:iterate>
                                    <p:tmAbs val="0"/>
                                  </p:iterate>
                                  <p:childTnLst>
                                    <p:set>
                                      <p:cBhvr>
                                        <p:cTn id="35" fill="hold"/>
                                        <p:tgtEl>
                                          <p:spTgt spid="2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xit" fill="hold" grpId="1" nodeType="clickEffect">
                                  <p:stCondLst>
                                    <p:cond delay="0"/>
                                  </p:stCondLst>
                                  <p:iterate>
                                    <p:tmAbs val="0"/>
                                  </p:iterate>
                                  <p:childTnLst>
                                    <p:animEffect transition="out" filter="fade">
                                      <p:cBhvr>
                                        <p:cTn id="39" dur="500" fill="hold"/>
                                        <p:tgtEl>
                                          <p:spTgt spid="218"/>
                                        </p:tgtEl>
                                      </p:cBhvr>
                                    </p:animEffect>
                                    <p:set>
                                      <p:cBhvr>
                                        <p:cTn id="40" fill="hold">
                                          <p:stCondLst>
                                            <p:cond delay="499"/>
                                          </p:stCondLst>
                                        </p:cTn>
                                        <p:tgtEl>
                                          <p:spTgt spid="21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iterate>
                                    <p:tmAbs val="0"/>
                                  </p:iterate>
                                  <p:childTnLst>
                                    <p:set>
                                      <p:cBhvr>
                                        <p:cTn id="44" fill="hold"/>
                                        <p:tgtEl>
                                          <p:spTgt spid="220">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iterate>
                                    <p:tmAbs val="0"/>
                                  </p:iterate>
                                  <p:childTnLst>
                                    <p:set>
                                      <p:cBhvr>
                                        <p:cTn id="48" fill="hold"/>
                                        <p:tgtEl>
                                          <p:spTgt spid="22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0" animBg="1" advAuto="0"/>
      <p:bldP spid="218" grpId="1" animBg="1" advAuto="0"/>
      <p:bldP spid="219" grpId="0" animBg="1" advAuto="0"/>
      <p:bldP spid="219" grpId="1" animBg="1" advAuto="0"/>
      <p:bldP spid="220" grpId="0"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ontemporary issues with ChatGPT"/>
          <p:cNvSpPr txBox="1">
            <a:spLocks noGrp="1"/>
          </p:cNvSpPr>
          <p:nvPr>
            <p:ph type="title"/>
          </p:nvPr>
        </p:nvSpPr>
        <p:spPr>
          <a:prstGeom prst="rect">
            <a:avLst/>
          </a:prstGeom>
        </p:spPr>
        <p:txBody>
          <a:bodyPr/>
          <a:lstStyle/>
          <a:p>
            <a:r>
              <a:t>ChatGPT in the News</a:t>
            </a:r>
          </a:p>
        </p:txBody>
      </p:sp>
      <p:sp>
        <p:nvSpPr>
          <p:cNvPr id="226" name="ownership, copyrights…"/>
          <p:cNvSpPr txBox="1">
            <a:spLocks noGrp="1"/>
          </p:cNvSpPr>
          <p:nvPr>
            <p:ph type="body" idx="1"/>
          </p:nvPr>
        </p:nvSpPr>
        <p:spPr>
          <a:xfrm>
            <a:off x="1206500" y="2729992"/>
            <a:ext cx="21971000" cy="9009782"/>
          </a:xfrm>
          <a:prstGeom prst="rect">
            <a:avLst/>
          </a:prstGeom>
        </p:spPr>
        <p:txBody>
          <a:bodyPr/>
          <a:lstStyle/>
          <a:p>
            <a:pPr marL="199504" indent="-199504"/>
            <a:r>
              <a:t>  Ownership, copyrights </a:t>
            </a:r>
            <a:endParaRPr spc="-48"/>
          </a:p>
          <a:p>
            <a:pPr marL="199504" indent="-199504"/>
            <a:r>
              <a:t>  Defamation</a:t>
            </a:r>
            <a:endParaRPr spc="-48"/>
          </a:p>
          <a:p>
            <a:pPr marL="199504" indent="-199504"/>
            <a:r>
              <a:t>  Misuse</a:t>
            </a:r>
            <a:endParaRPr spc="-48"/>
          </a:p>
          <a:p>
            <a:pPr marL="199504" indent="-199504"/>
            <a:r>
              <a:t>  Privacy and security</a:t>
            </a:r>
            <a:endParaRPr spc="-48"/>
          </a:p>
          <a:p>
            <a:pPr marL="1113904" lvl="2" indent="-199504">
              <a:buSzPct val="100000"/>
            </a:pPr>
            <a:r>
              <a:t>  See CU’s Office of Information Technology 4/19/23 announcement</a:t>
            </a:r>
            <a:endParaRPr spc="-86"/>
          </a:p>
          <a:p>
            <a:pPr marL="1113904" lvl="2" indent="-199504">
              <a:buSzPct val="100000"/>
            </a:pPr>
            <a:r>
              <a:t>  </a:t>
            </a:r>
            <a:r>
              <a:rPr u="sng">
                <a:solidFill>
                  <a:srgbClr val="0000FF"/>
                </a:solidFill>
                <a:uFill>
                  <a:solidFill>
                    <a:srgbClr val="0000FF"/>
                  </a:solidFill>
                </a:uFill>
                <a:hlinkClick r:id="rId3"/>
              </a:rPr>
              <a:t>https://oit.colorado.edu/news/chatgpt-data-security-concerns</a:t>
            </a:r>
          </a:p>
        </p:txBody>
      </p:sp>
      <p:pic>
        <p:nvPicPr>
          <p:cNvPr id="227" name="Screenshot 2023-08-16 at 11.33.32 AM.png" descr="An image of the headline &quot;Amazon removes books 'generated by AI' for sale under author's name&quot; with the subtitle &quot;Jane Firedman claims she had to fight against Amazon's refusal to remove the misattributed titles because she had not trademarked her name&quot;. Beneath that is an image looking up at a building with the Amazon logo on it towards a sky with light clouds. After the picture is an image caption &quot;'They have no procedure for reporting this sort of activity' ... Amazon. Photograph: Pascal Rossignol/Reuters&quot;"/>
          <p:cNvPicPr>
            <a:picLocks noChangeAspect="1"/>
          </p:cNvPicPr>
          <p:nvPr/>
        </p:nvPicPr>
        <p:blipFill>
          <a:blip r:embed="rId4"/>
          <a:stretch>
            <a:fillRect/>
          </a:stretch>
        </p:blipFill>
        <p:spPr>
          <a:xfrm>
            <a:off x="13399042" y="3009900"/>
            <a:ext cx="8077202" cy="76962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2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2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26">
                                            <p:txEl>
                                              <p:pRg st="1" end="1"/>
                                            </p:txEl>
                                          </p:spTgt>
                                        </p:tgtEl>
                                        <p:attrNameLst>
                                          <p:attrName>style.visibility</p:attrName>
                                        </p:attrNameLst>
                                      </p:cBhvr>
                                      <p:to>
                                        <p:strVal val="visible"/>
                                      </p:to>
                                    </p:set>
                                  </p:childTnLst>
                                </p:cTn>
                              </p:par>
                            </p:childTnLst>
                          </p:cTn>
                        </p:par>
                        <p:par>
                          <p:cTn id="13" fill="hold">
                            <p:stCondLst>
                              <p:cond delay="0"/>
                            </p:stCondLst>
                            <p:childTnLst>
                              <p:par>
                                <p:cTn id="14" presetID="23" presetClass="entr" presetSubtype="16" fill="hold" grpId="0" nodeType="afterEffect">
                                  <p:stCondLst>
                                    <p:cond delay="500"/>
                                  </p:stCondLst>
                                  <p:iterate>
                                    <p:tmAbs val="0"/>
                                  </p:iterate>
                                  <p:childTnLst>
                                    <p:set>
                                      <p:cBhvr>
                                        <p:cTn id="15" fill="hold"/>
                                        <p:tgtEl>
                                          <p:spTgt spid="227"/>
                                        </p:tgtEl>
                                        <p:attrNameLst>
                                          <p:attrName>style.visibility</p:attrName>
                                        </p:attrNameLst>
                                      </p:cBhvr>
                                      <p:to>
                                        <p:strVal val="visible"/>
                                      </p:to>
                                    </p:set>
                                    <p:anim calcmode="lin" valueType="num">
                                      <p:cBhvr>
                                        <p:cTn id="16" dur="500" fill="hold"/>
                                        <p:tgtEl>
                                          <p:spTgt spid="227"/>
                                        </p:tgtEl>
                                        <p:attrNameLst>
                                          <p:attrName>ppt_w</p:attrName>
                                        </p:attrNameLst>
                                      </p:cBhvr>
                                      <p:tavLst>
                                        <p:tav tm="0">
                                          <p:val>
                                            <p:fltVal val="0"/>
                                          </p:val>
                                        </p:tav>
                                        <p:tav tm="100000">
                                          <p:val>
                                            <p:strVal val="#ppt_w"/>
                                          </p:val>
                                        </p:tav>
                                      </p:tavLst>
                                    </p:anim>
                                    <p:anim calcmode="lin" valueType="num">
                                      <p:cBhvr>
                                        <p:cTn id="17" dur="500" fill="hold"/>
                                        <p:tgtEl>
                                          <p:spTgt spid="227"/>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p:tmAbs val="0"/>
                                  </p:iterate>
                                  <p:childTnLst>
                                    <p:set>
                                      <p:cBhvr>
                                        <p:cTn id="21" fill="hold"/>
                                        <p:tgtEl>
                                          <p:spTgt spid="226">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iterate>
                                    <p:tmAbs val="0"/>
                                  </p:iterate>
                                  <p:childTnLst>
                                    <p:set>
                                      <p:cBhvr>
                                        <p:cTn id="25" fill="hold"/>
                                        <p:tgtEl>
                                          <p:spTgt spid="226">
                                            <p:txEl>
                                              <p:pRg st="3" end="3"/>
                                            </p:txEl>
                                          </p:spTgt>
                                        </p:tgtEl>
                                        <p:attrNameLst>
                                          <p:attrName>style.visibility</p:attrName>
                                        </p:attrNameLst>
                                      </p:cBhvr>
                                      <p:to>
                                        <p:strVal val="visible"/>
                                      </p:to>
                                    </p:set>
                                  </p:childTnLst>
                                </p:cTn>
                              </p:par>
                            </p:childTnLst>
                          </p:cTn>
                        </p:par>
                        <p:par>
                          <p:cTn id="26" fill="hold">
                            <p:stCondLst>
                              <p:cond delay="0"/>
                            </p:stCondLst>
                            <p:childTnLst>
                              <p:par>
                                <p:cTn id="27" presetID="23" presetClass="exit" presetSubtype="32" fill="hold" grpId="1" nodeType="afterEffect">
                                  <p:stCondLst>
                                    <p:cond delay="0"/>
                                  </p:stCondLst>
                                  <p:iterate>
                                    <p:tmAbs val="0"/>
                                  </p:iterate>
                                  <p:childTnLst>
                                    <p:anim calcmode="lin" valueType="num">
                                      <p:cBhvr>
                                        <p:cTn id="28" dur="500" fill="hold"/>
                                        <p:tgtEl>
                                          <p:spTgt spid="227"/>
                                        </p:tgtEl>
                                        <p:attrNameLst>
                                          <p:attrName>ppt_w</p:attrName>
                                        </p:attrNameLst>
                                      </p:cBhvr>
                                      <p:tavLst>
                                        <p:tav tm="0">
                                          <p:val>
                                            <p:strVal val="ppt_w"/>
                                          </p:val>
                                        </p:tav>
                                        <p:tav tm="100000">
                                          <p:val>
                                            <p:fltVal val="0"/>
                                          </p:val>
                                        </p:tav>
                                      </p:tavLst>
                                    </p:anim>
                                    <p:anim calcmode="lin" valueType="num">
                                      <p:cBhvr>
                                        <p:cTn id="29" dur="500" fill="hold"/>
                                        <p:tgtEl>
                                          <p:spTgt spid="227"/>
                                        </p:tgtEl>
                                        <p:attrNameLst>
                                          <p:attrName>ppt_h</p:attrName>
                                        </p:attrNameLst>
                                      </p:cBhvr>
                                      <p:tavLst>
                                        <p:tav tm="0">
                                          <p:val>
                                            <p:strVal val="ppt_h"/>
                                          </p:val>
                                        </p:tav>
                                        <p:tav tm="100000">
                                          <p:val>
                                            <p:fltVal val="0"/>
                                          </p:val>
                                        </p:tav>
                                      </p:tavLst>
                                    </p:anim>
                                    <p:set>
                                      <p:cBhvr>
                                        <p:cTn id="30" fill="hold">
                                          <p:stCondLst>
                                            <p:cond delay="499"/>
                                          </p:stCondLst>
                                        </p:cTn>
                                        <p:tgtEl>
                                          <p:spTgt spid="2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226">
                                            <p:txEl>
                                              <p:pRg st="4" end="4"/>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iterate>
                                    <p:tmAbs val="0"/>
                                  </p:iterate>
                                  <p:childTnLst>
                                    <p:set>
                                      <p:cBhvr>
                                        <p:cTn id="37" fill="hold"/>
                                        <p:tgtEl>
                                          <p:spTgt spid="22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build="p" bldLvl="5" animBg="1" advAuto="0"/>
      <p:bldP spid="227" grpId="0" animBg="1" advAuto="0"/>
      <p:bldP spid="227" grpId="1" animBg="1" advAuto="0"/>
    </p:bldLst>
  </p:timing>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7E0BA2FC9441743B6A519DF584B1180" ma:contentTypeVersion="19" ma:contentTypeDescription="Create a new document." ma:contentTypeScope="" ma:versionID="765a3fed34eb0cb8c618b11a583fd8fc">
  <xsd:schema xmlns:xsd="http://www.w3.org/2001/XMLSchema" xmlns:xs="http://www.w3.org/2001/XMLSchema" xmlns:p="http://schemas.microsoft.com/office/2006/metadata/properties" xmlns:ns2="bc5ccaaa-9405-45db-8655-c44571ab5cfa" xmlns:ns3="4203d5d1-2c25-4aa0-9e75-a09033fa2af9" xmlns:ns4="92c16b9d-8c83-445e-a4f4-1fe3d2f43f13" targetNamespace="http://schemas.microsoft.com/office/2006/metadata/properties" ma:root="true" ma:fieldsID="7c1d18929ceac28a77704d8fe70443b8" ns2:_="" ns3:_="" ns4:_="">
    <xsd:import namespace="bc5ccaaa-9405-45db-8655-c44571ab5cfa"/>
    <xsd:import namespace="4203d5d1-2c25-4aa0-9e75-a09033fa2af9"/>
    <xsd:import namespace="92c16b9d-8c83-445e-a4f4-1fe3d2f43f1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AutoKeyPoints" minOccurs="0"/>
                <xsd:element ref="ns2:MediaServiceKeyPoints"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4: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5ccaaa-9405-45db-8655-c44571ab5c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2802cc5-2881-4dd7-9d75-38905e9cf7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03d5d1-2c25-4aa0-9e75-a09033fa2af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2c16b9d-8c83-445e-a4f4-1fe3d2f43f13"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c711f76-badd-4df8-980c-2cdbbfbb62db}" ma:internalName="TaxCatchAll" ma:showField="CatchAllData" ma:web="4203d5d1-2c25-4aa0-9e75-a09033fa2a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c5ccaaa-9405-45db-8655-c44571ab5cfa">
      <Terms xmlns="http://schemas.microsoft.com/office/infopath/2007/PartnerControls"/>
    </lcf76f155ced4ddcb4097134ff3c332f>
    <TaxCatchAll xmlns="92c16b9d-8c83-445e-a4f4-1fe3d2f43f13" xsi:nil="true"/>
  </documentManagement>
</p:properties>
</file>

<file path=customXml/itemProps1.xml><?xml version="1.0" encoding="utf-8"?>
<ds:datastoreItem xmlns:ds="http://schemas.openxmlformats.org/officeDocument/2006/customXml" ds:itemID="{FA480AA5-0BD0-4B29-A1C9-3D9883A0FCC2}">
  <ds:schemaRefs>
    <ds:schemaRef ds:uri="http://schemas.microsoft.com/sharepoint/v3/contenttype/forms"/>
  </ds:schemaRefs>
</ds:datastoreItem>
</file>

<file path=customXml/itemProps2.xml><?xml version="1.0" encoding="utf-8"?>
<ds:datastoreItem xmlns:ds="http://schemas.openxmlformats.org/officeDocument/2006/customXml" ds:itemID="{A81B2060-0593-4970-84FC-A72F022FAC87}">
  <ds:schemaRefs>
    <ds:schemaRef ds:uri="4203d5d1-2c25-4aa0-9e75-a09033fa2af9"/>
    <ds:schemaRef ds:uri="92c16b9d-8c83-445e-a4f4-1fe3d2f43f13"/>
    <ds:schemaRef ds:uri="bc5ccaaa-9405-45db-8655-c44571ab5cf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362D1CF-7BA9-49A0-9ACF-53A447751D50}">
  <ds:schemaRefs>
    <ds:schemaRef ds:uri="92c16b9d-8c83-445e-a4f4-1fe3d2f43f13"/>
    <ds:schemaRef ds:uri="bc5ccaaa-9405-45db-8655-c44571ab5cfa"/>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176</TotalTime>
  <Words>5850</Words>
  <Application>Microsoft Office PowerPoint</Application>
  <PresentationFormat>Custom</PresentationFormat>
  <Paragraphs>327</Paragraphs>
  <Slides>19</Slides>
  <Notes>19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Helvetica</vt:lpstr>
      <vt:lpstr>Helvetica Neue</vt:lpstr>
      <vt:lpstr>Helvetica Neue Medium</vt:lpstr>
      <vt:lpstr>21_BasicWhite</vt:lpstr>
      <vt:lpstr>PowerPoint Presentation</vt:lpstr>
      <vt:lpstr>Agenda</vt:lpstr>
      <vt:lpstr>What are Large-Language Models?</vt:lpstr>
      <vt:lpstr>How are others currently using ChatGPT?</vt:lpstr>
      <vt:lpstr>How are others currently using ChatGPT?</vt:lpstr>
      <vt:lpstr>How are others currently using ChatGPT?</vt:lpstr>
      <vt:lpstr>What are some of ChatGPT’s current limitations?</vt:lpstr>
      <vt:lpstr>ChatGPT in the News</vt:lpstr>
      <vt:lpstr>ChatGPT in the News</vt:lpstr>
      <vt:lpstr>Issues for Educators to Consider</vt:lpstr>
      <vt:lpstr>Issues for Educators to Consider</vt:lpstr>
      <vt:lpstr>Issues for Educators to Consider</vt:lpstr>
      <vt:lpstr>Issues for Educators to Consider</vt:lpstr>
      <vt:lpstr>Issues for Educators to Consider</vt:lpstr>
      <vt:lpstr>Issues for Researchers to Consider</vt:lpstr>
      <vt:lpstr>Issues for Researchers to Consider</vt:lpstr>
      <vt:lpstr>Where to find more information</vt:lpstr>
      <vt:lpstr>Closing Remarks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Grant Matheny</cp:lastModifiedBy>
  <cp:revision>15</cp:revision>
  <dcterms:modified xsi:type="dcterms:W3CDTF">2023-08-31T18:07:06Z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0x01010017E0BA2FC9441743B6A519DF584B1180</vt:lpwstr>
  </property>
  <property fmtid="{D5CDD505-2E9C-101B-9397-08002B2CF9AE}" pid="3" name="MediaServiceImageTags">
    <vt:lpwstr/>
  </property>
</Properties>
</file>